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13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8288000" cy="10287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Open Sans Light" panose="020B0604020202020204" charset="0"/>
      <p:regular r:id="rId65"/>
      <p:italic r:id="rId66"/>
    </p:embeddedFont>
    <p:embeddedFont>
      <p:font typeface="Open Sauce Light Bold" panose="020B0604020202020204" charset="0"/>
      <p:regular r:id="rId67"/>
    </p:embeddedFont>
    <p:embeddedFont>
      <p:font typeface="Open Sauce" panose="020B0604020202020204" charset="0"/>
      <p:regular r:id="rId68"/>
    </p:embeddedFont>
    <p:embeddedFont>
      <p:font typeface="Arimo Bold" panose="020B0604020202020204" charset="0"/>
      <p:regular r:id="rId69"/>
      <p:bold r:id="rId70"/>
    </p:embeddedFont>
    <p:embeddedFont>
      <p:font typeface="Arimo" panose="020B0604020202020204" charset="0"/>
      <p:regular r:id="rId71"/>
    </p:embeddedFont>
    <p:embeddedFont>
      <p:font typeface="Open Sauce SemiBold" panose="020B0604020202020204" charset="0"/>
      <p:regular r:id="rId72"/>
      <p:bold r:id="rId73"/>
    </p:embeddedFont>
    <p:embeddedFont>
      <p:font typeface="Lexend Deca" panose="020B0604020202020204" charset="0"/>
      <p:regular r:id="rId74"/>
    </p:embeddedFont>
    <p:embeddedFont>
      <p:font typeface="Open Sans Light Bold" panose="020B0604020202020204" charset="0"/>
      <p:regular r:id="rId75"/>
      <p:bold r:id="rId76"/>
    </p:embeddedFont>
    <p:embeddedFont>
      <p:font typeface="Open Sauce Light" panose="020B0604020202020204" charset="0"/>
      <p:regular r:id="rId77"/>
    </p:embeddedFont>
    <p:embeddedFont>
      <p:font typeface="Open Sauce Bold" panose="020B0604020202020204" charset="0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71" autoAdjust="0"/>
  </p:normalViewPr>
  <p:slideViewPr>
    <p:cSldViewPr>
      <p:cViewPr varScale="1">
        <p:scale>
          <a:sx n="48" d="100"/>
          <a:sy n="48" d="100"/>
        </p:scale>
        <p:origin x="43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svg"/><Relationship Id="rId4" Type="http://schemas.openxmlformats.org/officeDocument/2006/relationships/image" Target="../media/image30.png"/><Relationship Id="rId9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8.sv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1969" r="29738"/>
          <a:stretch>
            <a:fillRect/>
          </a:stretch>
        </p:blipFill>
        <p:spPr>
          <a:xfrm>
            <a:off x="14254466" y="449031"/>
            <a:ext cx="3612205" cy="938893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62144" y="1371004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62144" y="3181234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24044" y="1611993"/>
            <a:ext cx="1314202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Lexend Deca"/>
              </a:rPr>
              <a:t>Biaya MRI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144" y="6700888"/>
            <a:ext cx="7015158" cy="27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</a:rPr>
              <a:t>Andika Zidane Faturrahman 10119111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</a:rPr>
              <a:t>M. Pudja Gemilang 10119055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</a:rPr>
              <a:t>Sekar Annasya 10119001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</a:rPr>
              <a:t>Alfini Ridatillah 10119013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</a:rPr>
              <a:t>Alfina Rahmadina 10119015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Lexend Dec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2144" y="5917067"/>
            <a:ext cx="418412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Lexend Deca Bold"/>
              </a:rPr>
              <a:t>Kelompok 18: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144" y="3848172"/>
            <a:ext cx="1096465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Lexend Deca"/>
              </a:rPr>
              <a:t>Dosen Pembimbing:</a:t>
            </a:r>
          </a:p>
          <a:p>
            <a:pPr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Lexend Deca"/>
              </a:rPr>
              <a:t>Novriana Sumarti, S.Si., M.Si., Ph.D.</a:t>
            </a:r>
          </a:p>
        </p:txBody>
      </p:sp>
      <p:sp>
        <p:nvSpPr>
          <p:cNvPr id="9" name="AutoShape 9"/>
          <p:cNvSpPr/>
          <p:nvPr/>
        </p:nvSpPr>
        <p:spPr>
          <a:xfrm>
            <a:off x="462144" y="9378048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640831" y="1324469"/>
            <a:ext cx="5535772" cy="7638062"/>
            <a:chOff x="0" y="0"/>
            <a:chExt cx="7381029" cy="1018408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5871" r="25871"/>
            <a:stretch>
              <a:fillRect/>
            </a:stretch>
          </p:blipFill>
          <p:spPr>
            <a:xfrm>
              <a:off x="0" y="0"/>
              <a:ext cx="7381029" cy="10184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612" y="715191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4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26486"/>
              <a:ext cx="7925712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11888"/>
            <a:ext cx="16234904" cy="484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a. rtglast  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Tanggal kunjungan pasien</a:t>
            </a:r>
          </a:p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b. Umur   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Usia Pasien</a:t>
            </a:r>
          </a:p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c. rjenis    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Jenis Kelamin Pasien</a:t>
            </a:r>
          </a:p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d. rnmbos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Jenis Jaminan Biaya Pelayanan (Pribadi/Rumah Sakit)</a:t>
            </a:r>
            <a:r>
              <a:rPr lang="en-US" sz="3911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e. rnmjasa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Jenis Pelayanan Klinik</a:t>
            </a:r>
          </a:p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f.  biaya     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Biaya Total pengobatan sebelum diskon</a:t>
            </a:r>
          </a:p>
          <a:p>
            <a:pPr>
              <a:lnSpc>
                <a:spcPts val="5476"/>
              </a:lnSpc>
            </a:pPr>
            <a:r>
              <a:rPr lang="en-US" sz="3911">
                <a:solidFill>
                  <a:srgbClr val="000000"/>
                </a:solidFill>
                <a:latin typeface="Open Sans Light"/>
              </a:rPr>
              <a:t>g. biaya3    : </a:t>
            </a:r>
            <a:r>
              <a:rPr lang="en-US" sz="3911">
                <a:solidFill>
                  <a:srgbClr val="000000"/>
                </a:solidFill>
                <a:latin typeface="Open Sans Light Bold"/>
              </a:rPr>
              <a:t>Biaya total pengobatan setelah diskon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6789" y="1878560"/>
            <a:ext cx="6846987" cy="60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Open Sans Light"/>
              </a:rPr>
              <a:t>Sisa kolom yang akan digunakan: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257" y="962025"/>
            <a:ext cx="1391717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15396"/>
                </a:solidFill>
                <a:latin typeface="Lexend Deca"/>
              </a:rPr>
              <a:t>Membuang fitur yang tidak diperlukan</a:t>
            </a:r>
            <a:r>
              <a:rPr lang="en-US" sz="3500">
                <a:solidFill>
                  <a:srgbClr val="315396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10689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26486"/>
              <a:ext cx="7925712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29267" y="2512355"/>
            <a:ext cx="10640637" cy="30677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95848" y="5580084"/>
            <a:ext cx="1542679" cy="11415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27403" y="6721667"/>
            <a:ext cx="10633193" cy="254845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34254" y="962025"/>
            <a:ext cx="1391717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15396"/>
                </a:solidFill>
                <a:latin typeface="Lexend Deca"/>
              </a:rPr>
              <a:t>Konversi Usia (Dari satuan </a:t>
            </a:r>
            <a:r>
              <a:rPr lang="en-US" sz="3500">
                <a:solidFill>
                  <a:srgbClr val="315396"/>
                </a:solidFill>
                <a:latin typeface="Arimo"/>
              </a:rPr>
              <a:t>Tahun menjadi Bulan)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10689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26486"/>
              <a:ext cx="7925712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9477"/>
          <a:stretch>
            <a:fillRect/>
          </a:stretch>
        </p:blipFill>
        <p:spPr>
          <a:xfrm>
            <a:off x="739375" y="3178494"/>
            <a:ext cx="4912952" cy="45923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62025"/>
            <a:ext cx="1391717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15396"/>
                </a:solidFill>
                <a:latin typeface="Lexend Deca"/>
              </a:rPr>
              <a:t>Membagi Usia Menjadi kategori Selang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2257" r="2257"/>
          <a:stretch>
            <a:fillRect/>
          </a:stretch>
        </p:blipFill>
        <p:spPr>
          <a:xfrm>
            <a:off x="6516350" y="2110067"/>
            <a:ext cx="11340130" cy="7120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8578" y="3418597"/>
            <a:ext cx="17670844" cy="34498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948" y="3864629"/>
            <a:ext cx="10918104" cy="264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9"/>
              </a:lnSpc>
            </a:pPr>
            <a:r>
              <a:rPr lang="en-US" sz="9399">
                <a:solidFill>
                  <a:srgbClr val="FFFFFF"/>
                </a:solidFill>
                <a:latin typeface="Lexend Deca"/>
              </a:rPr>
              <a:t>Exploratory Data Analysis</a:t>
            </a:r>
          </a:p>
        </p:txBody>
      </p:sp>
      <p:sp>
        <p:nvSpPr>
          <p:cNvPr id="3" name="AutoShape 3"/>
          <p:cNvSpPr/>
          <p:nvPr/>
        </p:nvSpPr>
        <p:spPr>
          <a:xfrm>
            <a:off x="3170319" y="3670664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170319" y="6891252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612" y="715191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4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45536"/>
              <a:ext cx="7925712" cy="522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80436" y="2214570"/>
            <a:ext cx="10327128" cy="7466234"/>
            <a:chOff x="0" y="0"/>
            <a:chExt cx="13769504" cy="995497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2070"/>
            <a:stretch>
              <a:fillRect/>
            </a:stretch>
          </p:blipFill>
          <p:spPr>
            <a:xfrm>
              <a:off x="520525" y="1125885"/>
              <a:ext cx="12728454" cy="88290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-76200"/>
              <a:ext cx="13769504" cy="837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5"/>
                </a:lnSpc>
              </a:pPr>
              <a:r>
                <a:rPr lang="en-US" sz="3754">
                  <a:solidFill>
                    <a:srgbClr val="000000"/>
                  </a:solidFill>
                  <a:latin typeface="Open Sans Light"/>
                </a:rPr>
                <a:t>Visualisasi Penyebaran Biaya Pengobatan Pasien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962025"/>
            <a:ext cx="1391717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15396"/>
                </a:solidFill>
                <a:latin typeface="Lexend Deca"/>
              </a:rPr>
              <a:t>Penyebaran Biaya Pengobatan Pasien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612" y="715191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26486"/>
              <a:ext cx="7925712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315396"/>
                  </a:solidFill>
                  <a:latin typeface="Lexend Deca Bold"/>
                </a:rPr>
                <a:t>Penyebaran Usia Pasien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1246" y="1961526"/>
            <a:ext cx="11045509" cy="8072430"/>
            <a:chOff x="0" y="0"/>
            <a:chExt cx="14727345" cy="107632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951147"/>
              <a:ext cx="14727345" cy="98120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418463" y="-76200"/>
              <a:ext cx="9890418" cy="837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5"/>
                </a:lnSpc>
              </a:pPr>
              <a:r>
                <a:rPr lang="en-US" sz="3754">
                  <a:solidFill>
                    <a:srgbClr val="000000"/>
                  </a:solidFill>
                  <a:latin typeface="Open Sans Light"/>
                </a:rPr>
                <a:t>Visualisasi Penyebaran Usia Pasien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612" y="715191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26486"/>
              <a:ext cx="7925712" cy="150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315396"/>
                  </a:solidFill>
                  <a:latin typeface="Lexend Deca Bold"/>
                </a:rPr>
                <a:t>Jumlah Tiap Jasa Pelayanan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64269" y="2496459"/>
            <a:ext cx="13224195" cy="7515377"/>
            <a:chOff x="0" y="0"/>
            <a:chExt cx="17632260" cy="1002050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734179"/>
              <a:ext cx="17632260" cy="928632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001785" y="-66675"/>
              <a:ext cx="16549917" cy="80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0"/>
                </a:lnSpc>
              </a:pPr>
              <a:r>
                <a:rPr lang="en-US" sz="3621">
                  <a:solidFill>
                    <a:srgbClr val="000000"/>
                  </a:solidFill>
                  <a:latin typeface="Open Sans Light"/>
                </a:rPr>
                <a:t>Visualisasi Jumlah Pengguna Jasa Berdasarkan Pelayanannya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948" y="4517073"/>
            <a:ext cx="10918104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9"/>
              </a:lnSpc>
            </a:pPr>
            <a:r>
              <a:rPr lang="en-US" sz="9399">
                <a:solidFill>
                  <a:srgbClr val="FFFFFF"/>
                </a:solidFill>
                <a:latin typeface="Lexend Deca"/>
              </a:rPr>
              <a:t>Pemodelan</a:t>
            </a:r>
          </a:p>
        </p:txBody>
      </p:sp>
      <p:sp>
        <p:nvSpPr>
          <p:cNvPr id="3" name="AutoShape 3"/>
          <p:cNvSpPr/>
          <p:nvPr/>
        </p:nvSpPr>
        <p:spPr>
          <a:xfrm>
            <a:off x="3170319" y="4094877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170319" y="6306841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84044" y="4275305"/>
            <a:ext cx="9519912" cy="173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72"/>
              </a:lnSpc>
            </a:pPr>
            <a:r>
              <a:rPr lang="en-US" sz="11393">
                <a:solidFill>
                  <a:srgbClr val="FFFFFF"/>
                </a:solidFill>
                <a:latin typeface="Lexend Deca"/>
              </a:rPr>
              <a:t>Fungsi Biaya</a:t>
            </a:r>
          </a:p>
        </p:txBody>
      </p:sp>
      <p:sp>
        <p:nvSpPr>
          <p:cNvPr id="3" name="AutoShape 3"/>
          <p:cNvSpPr/>
          <p:nvPr/>
        </p:nvSpPr>
        <p:spPr>
          <a:xfrm>
            <a:off x="4384044" y="6435907"/>
            <a:ext cx="921990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384044" y="3936624"/>
            <a:ext cx="921990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1803031" y="5958246"/>
            <a:ext cx="2566139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04900"/>
            <a:ext cx="7489104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Lexend Deca"/>
              </a:rPr>
              <a:t>Cakupan Bahasan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01297"/>
            <a:ext cx="639348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Sekilas tentang hal-hal yang akan dibahas pada presentasi ini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31567" y="5324088"/>
            <a:ext cx="59277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Review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1236" y="5324088"/>
            <a:ext cx="511007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A0C41A"/>
                </a:solidFill>
                <a:latin typeface="Open Sauce Semi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1236" y="6273880"/>
            <a:ext cx="467221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A0C41A"/>
                </a:solidFill>
                <a:latin typeface="Open Sauce Semi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1236" y="7223672"/>
            <a:ext cx="472182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A0C41A"/>
                </a:solidFill>
                <a:latin typeface="Open Sauce Semi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31567" y="6250077"/>
            <a:ext cx="59277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Analisis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31567" y="7223672"/>
            <a:ext cx="59277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Pemodelan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571236" y="6116436"/>
            <a:ext cx="66880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571236" y="7066228"/>
            <a:ext cx="66880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571236" y="8016020"/>
            <a:ext cx="66880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571236" y="8180655"/>
            <a:ext cx="46831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A0C41A"/>
                </a:solidFill>
                <a:latin typeface="Open Sauce Semi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31567" y="8180655"/>
            <a:ext cx="59277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Rencana Selanjutnya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571236" y="8973003"/>
            <a:ext cx="668806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3419" y="5435101"/>
            <a:ext cx="12701163" cy="1752192"/>
            <a:chOff x="0" y="0"/>
            <a:chExt cx="16934884" cy="2336256"/>
          </a:xfrm>
        </p:grpSpPr>
        <p:sp>
          <p:nvSpPr>
            <p:cNvPr id="3" name="TextBox 3"/>
            <p:cNvSpPr txBox="1"/>
            <p:nvPr/>
          </p:nvSpPr>
          <p:spPr>
            <a:xfrm>
              <a:off x="0" y="1731121"/>
              <a:ext cx="16934884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1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6934884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8"/>
                </a:lnSpc>
              </a:pPr>
              <a:r>
                <a:rPr lang="en-US" sz="3607">
                  <a:solidFill>
                    <a:srgbClr val="FFFFFF"/>
                  </a:solidFill>
                  <a:latin typeface="Open Sauce"/>
                </a:rPr>
                <a:t>Biaya adalah dana yang dikeluarkan untuk memperoleh atau menghasilkan sesuatu.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71712" y="3076575"/>
            <a:ext cx="834457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Lexend Deca"/>
              </a:rPr>
              <a:t>Definisi Biaya</a:t>
            </a:r>
          </a:p>
        </p:txBody>
      </p:sp>
      <p:sp>
        <p:nvSpPr>
          <p:cNvPr id="6" name="AutoShape 6"/>
          <p:cNvSpPr/>
          <p:nvPr/>
        </p:nvSpPr>
        <p:spPr>
          <a:xfrm>
            <a:off x="4971712" y="4457700"/>
            <a:ext cx="771395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536" y="6037995"/>
            <a:ext cx="18289161" cy="51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648536" y="4609898"/>
            <a:ext cx="18289161" cy="119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2"/>
              </a:lnSpc>
            </a:pPr>
            <a:endParaRPr/>
          </a:p>
          <a:p>
            <a:pPr>
              <a:lnSpc>
                <a:spcPts val="4782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065299" y="4085588"/>
            <a:ext cx="14332471" cy="101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r>
              <a:rPr lang="en-US" sz="3120">
                <a:solidFill>
                  <a:srgbClr val="FFFFFF"/>
                </a:solidFill>
                <a:latin typeface="Open Sauce Light"/>
              </a:rPr>
              <a:t>Biaya tetap adalah </a:t>
            </a:r>
            <a:r>
              <a:rPr lang="en-US" sz="3120">
                <a:solidFill>
                  <a:srgbClr val="FFFFFF"/>
                </a:solidFill>
                <a:latin typeface="Arimo"/>
              </a:rPr>
              <a:t>biaya yang tidak berubah seiring dengan kenaikan atau penurunan jumlah barang atau jasa yang diproduksi atau dijual.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83004"/>
            <a:ext cx="539791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0303" lvl="1" indent="-450152">
              <a:lnSpc>
                <a:spcPts val="5004"/>
              </a:lnSpc>
              <a:buFont typeface="Arial"/>
              <a:buChar char="•"/>
            </a:pPr>
            <a:r>
              <a:rPr lang="en-US" sz="4170">
                <a:solidFill>
                  <a:srgbClr val="FFFFFF"/>
                </a:solidFill>
                <a:latin typeface="Open Sauce Bold"/>
              </a:rPr>
              <a:t> Fixed Cost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863" y="7668921"/>
            <a:ext cx="18289161" cy="51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62863" y="6240824"/>
            <a:ext cx="18289161" cy="119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2"/>
              </a:lnSpc>
            </a:pPr>
            <a:endParaRPr/>
          </a:p>
          <a:p>
            <a:pPr>
              <a:lnSpc>
                <a:spcPts val="478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065299" y="6928552"/>
            <a:ext cx="14332471" cy="101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r>
              <a:rPr lang="en-US" sz="3120">
                <a:solidFill>
                  <a:srgbClr val="FFFFFF"/>
                </a:solidFill>
                <a:latin typeface="Open Sauce Light"/>
              </a:rPr>
              <a:t>Biaya variabel adalah biaya perusahaan yang bisa berubah secara proporsional tergantung produksi yang dikeluarkan.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6025" y="6202563"/>
            <a:ext cx="548358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4167">
                <a:solidFill>
                  <a:srgbClr val="FFFFFF"/>
                </a:solidFill>
                <a:latin typeface="Open Sauce"/>
              </a:rPr>
              <a:t>2.</a:t>
            </a:r>
            <a:r>
              <a:rPr lang="en-US" sz="4167">
                <a:solidFill>
                  <a:srgbClr val="FFFFFF"/>
                </a:solidFill>
                <a:latin typeface="Open Sauce Bold"/>
              </a:rPr>
              <a:t> Variable Cost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5299" y="8156798"/>
            <a:ext cx="14332471" cy="50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r>
              <a:rPr lang="en-US" sz="3120">
                <a:solidFill>
                  <a:srgbClr val="FFFFFF"/>
                </a:solidFill>
                <a:latin typeface="Open Sauce Light"/>
              </a:rPr>
              <a:t>Contoh : Komisi penjualan, biaya listrik dan air, biaya transportasi, dsb.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65299" y="5312019"/>
            <a:ext cx="14332471" cy="50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6"/>
              </a:lnSpc>
            </a:pPr>
            <a:r>
              <a:rPr lang="en-US" sz="3120">
                <a:solidFill>
                  <a:srgbClr val="FFFFFF"/>
                </a:solidFill>
                <a:latin typeface="Open Sauce Light"/>
              </a:rPr>
              <a:t>Contoh : Biaya sewa, gaji, pajak, depresiasi, dsb.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69221" y="1019175"/>
            <a:ext cx="65497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Lexend Deca"/>
              </a:rPr>
              <a:t>Jenis Biaya</a:t>
            </a:r>
          </a:p>
        </p:txBody>
      </p:sp>
      <p:sp>
        <p:nvSpPr>
          <p:cNvPr id="13" name="AutoShape 13"/>
          <p:cNvSpPr/>
          <p:nvPr/>
        </p:nvSpPr>
        <p:spPr>
          <a:xfrm rot="12498">
            <a:off x="5869113" y="2412206"/>
            <a:ext cx="654977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1825" y="4556815"/>
            <a:ext cx="10844351" cy="12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19"/>
              </a:lnSpc>
            </a:pPr>
            <a:r>
              <a:rPr lang="en-US" sz="8744">
                <a:solidFill>
                  <a:srgbClr val="FFFFFF"/>
                </a:solidFill>
                <a:latin typeface="Lexend Deca"/>
              </a:rPr>
              <a:t>Asuransi Kesehatan</a:t>
            </a:r>
          </a:p>
        </p:txBody>
      </p:sp>
      <p:sp>
        <p:nvSpPr>
          <p:cNvPr id="3" name="AutoShape 3"/>
          <p:cNvSpPr/>
          <p:nvPr/>
        </p:nvSpPr>
        <p:spPr>
          <a:xfrm rot="7548">
            <a:off x="3721811" y="6211895"/>
            <a:ext cx="1084437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548">
            <a:off x="3721864" y="4160130"/>
            <a:ext cx="1084437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85478"/>
            <a:ext cx="16230600" cy="5791232"/>
            <a:chOff x="0" y="0"/>
            <a:chExt cx="21640800" cy="7721642"/>
          </a:xfrm>
        </p:grpSpPr>
        <p:sp>
          <p:nvSpPr>
            <p:cNvPr id="3" name="TextBox 3"/>
            <p:cNvSpPr txBox="1"/>
            <p:nvPr/>
          </p:nvSpPr>
          <p:spPr>
            <a:xfrm>
              <a:off x="0" y="7271427"/>
              <a:ext cx="21640800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07572"/>
              <a:ext cx="21640800" cy="390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315396"/>
                  </a:solidFill>
                  <a:latin typeface="Lexend Deca Bold"/>
                </a:rPr>
                <a:t>Asuransi kesehatan adalah sebuah jenis produk asuransi yang secara khusus menjamin biaya kesehatan atau perawatan para anggota asuransi tersebut jika mereka jatuh sakit atau mengalami kecelakaan.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02058" y="76200"/>
              <a:ext cx="19036683" cy="1379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Pengertian Asuransi Kesehatan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1302058" y="1977549"/>
              <a:ext cx="19036683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27158" y="4414208"/>
            <a:ext cx="3036768" cy="3120738"/>
            <a:chOff x="0" y="0"/>
            <a:chExt cx="4049024" cy="4160984"/>
          </a:xfrm>
        </p:grpSpPr>
        <p:sp>
          <p:nvSpPr>
            <p:cNvPr id="3" name="TextBox 3"/>
            <p:cNvSpPr txBox="1"/>
            <p:nvPr/>
          </p:nvSpPr>
          <p:spPr>
            <a:xfrm>
              <a:off x="0" y="958044"/>
              <a:ext cx="4049024" cy="3193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Sejumlah pembayaran yang ditetapkan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sebagai biaya pengalihan risiko dari Pemegang Polis kepada Penyedia Asuransi.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4902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Premi Asuransi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10296"/>
            <a:ext cx="3150533" cy="2442082"/>
            <a:chOff x="0" y="0"/>
            <a:chExt cx="4200711" cy="3256109"/>
          </a:xfrm>
        </p:grpSpPr>
        <p:sp>
          <p:nvSpPr>
            <p:cNvPr id="6" name="TextBox 6"/>
            <p:cNvSpPr txBox="1"/>
            <p:nvPr/>
          </p:nvSpPr>
          <p:spPr>
            <a:xfrm>
              <a:off x="0" y="967569"/>
              <a:ext cx="4200711" cy="365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Kontrak perjanjian kerjasama secara tertulis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antara Perusahaan Penyedia Asuransi (Penanggung Asuransi) dengan nasabah Pemegang Polis.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0071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Polis Asuransi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219153"/>
            <a:ext cx="2167361" cy="729021"/>
            <a:chOff x="0" y="0"/>
            <a:chExt cx="2889814" cy="9720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27158" y="3219153"/>
            <a:ext cx="2167361" cy="729021"/>
            <a:chOff x="0" y="0"/>
            <a:chExt cx="2889814" cy="97202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25616" y="3219153"/>
            <a:ext cx="2167361" cy="729021"/>
            <a:chOff x="0" y="0"/>
            <a:chExt cx="2889814" cy="97202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24074" y="3219153"/>
            <a:ext cx="2167361" cy="729021"/>
            <a:chOff x="0" y="0"/>
            <a:chExt cx="2889814" cy="97202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222532" y="3219153"/>
            <a:ext cx="2167361" cy="729021"/>
            <a:chOff x="0" y="0"/>
            <a:chExt cx="2889814" cy="97202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82499" y="4414208"/>
            <a:ext cx="2507530" cy="3458875"/>
            <a:chOff x="0" y="0"/>
            <a:chExt cx="3343373" cy="461183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48519"/>
              <a:ext cx="3343373" cy="410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Orang atau pihak yang memperoleh jaminan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penggantian kerugian dari Penyedia Asuransi ketika terjadi risiko yang dimaksud dalam Polis.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34337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Tertanggung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24074" y="4410296"/>
            <a:ext cx="3036768" cy="2930238"/>
            <a:chOff x="0" y="0"/>
            <a:chExt cx="4049024" cy="390698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618444"/>
              <a:ext cx="4049024" cy="227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Proteksi yang didapatkan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oleh Tertanggung Asuransi dan disediakan oleh perusahaan Asuransi.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049024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Manfaat Asuransi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22532" y="4414208"/>
            <a:ext cx="2573684" cy="4494719"/>
            <a:chOff x="0" y="0"/>
            <a:chExt cx="3431579" cy="599295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958044"/>
              <a:ext cx="3431579" cy="502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Tuntutan yang diajukan oleh Pemegang Polis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kepada perusahaan Asuransi selaku Penanggung Asuransi, untuk memenuhi hak Pemegang Polis sesuai yang tertera dalam Polis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343157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Klaim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005244" y="1104900"/>
            <a:ext cx="14277513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sz="7200">
                <a:solidFill>
                  <a:srgbClr val="000000"/>
                </a:solidFill>
                <a:latin typeface="Lexend Deca"/>
              </a:rPr>
              <a:t>Istilah dalam Asuransi</a:t>
            </a:r>
          </a:p>
        </p:txBody>
      </p:sp>
      <p:sp>
        <p:nvSpPr>
          <p:cNvPr id="33" name="AutoShape 33"/>
          <p:cNvSpPr/>
          <p:nvPr/>
        </p:nvSpPr>
        <p:spPr>
          <a:xfrm>
            <a:off x="2005244" y="2321476"/>
            <a:ext cx="1427751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60565" y="7016734"/>
            <a:ext cx="2821551" cy="224156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05244" y="3169901"/>
            <a:ext cx="1427751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2465" y="4033337"/>
            <a:ext cx="6298108" cy="31490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95882" y="2975631"/>
            <a:ext cx="7364683" cy="49008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60565" y="3843672"/>
            <a:ext cx="2388573" cy="25996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58455" y="7182390"/>
            <a:ext cx="8002109" cy="20759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05244" y="6705527"/>
            <a:ext cx="2520684" cy="27055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5244" y="883269"/>
            <a:ext cx="14277513" cy="206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29"/>
              </a:lnSpc>
            </a:pPr>
            <a:r>
              <a:rPr lang="en-US" sz="7299">
                <a:solidFill>
                  <a:srgbClr val="000000"/>
                </a:solidFill>
                <a:latin typeface="Lexend Deca"/>
              </a:rPr>
              <a:t>Contoh Penyedia Jasa Asuransi Kesehatan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94917" y="9372962"/>
            <a:ext cx="21743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exend Deca Bold"/>
              </a:rPr>
              <a:t>dan lainnya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2482" y="4414208"/>
            <a:ext cx="3036768" cy="2587338"/>
            <a:chOff x="0" y="0"/>
            <a:chExt cx="4049024" cy="3449784"/>
          </a:xfrm>
        </p:grpSpPr>
        <p:sp>
          <p:nvSpPr>
            <p:cNvPr id="3" name="TextBox 3"/>
            <p:cNvSpPr txBox="1"/>
            <p:nvPr/>
          </p:nvSpPr>
          <p:spPr>
            <a:xfrm>
              <a:off x="0" y="1618444"/>
              <a:ext cx="4049024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Asuransi kesehatan yang dapat digunakan secara perorangan dan keluarga.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49024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SmartMed Premiere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10296"/>
            <a:ext cx="3150533" cy="1375282"/>
            <a:chOff x="0" y="0"/>
            <a:chExt cx="4200711" cy="1833709"/>
          </a:xfrm>
        </p:grpSpPr>
        <p:sp>
          <p:nvSpPr>
            <p:cNvPr id="6" name="TextBox 6"/>
            <p:cNvSpPr txBox="1"/>
            <p:nvPr/>
          </p:nvSpPr>
          <p:spPr>
            <a:xfrm>
              <a:off x="0" y="2288369"/>
              <a:ext cx="4200711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Asuransi kesehatan individu.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00711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SmartHealth Care Premier Plus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219153"/>
            <a:ext cx="2167361" cy="729021"/>
            <a:chOff x="0" y="0"/>
            <a:chExt cx="2889814" cy="9720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27158" y="3219153"/>
            <a:ext cx="2167361" cy="729021"/>
            <a:chOff x="0" y="0"/>
            <a:chExt cx="2889814" cy="97202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25616" y="3219153"/>
            <a:ext cx="2167361" cy="729021"/>
            <a:chOff x="0" y="0"/>
            <a:chExt cx="2889814" cy="97202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24074" y="3219153"/>
            <a:ext cx="2167361" cy="729021"/>
            <a:chOff x="0" y="0"/>
            <a:chExt cx="2889814" cy="97202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222532" y="3219153"/>
            <a:ext cx="2167361" cy="729021"/>
            <a:chOff x="0" y="0"/>
            <a:chExt cx="2889814" cy="97202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82499" y="4414208"/>
            <a:ext cx="3036768" cy="2239675"/>
            <a:chOff x="0" y="0"/>
            <a:chExt cx="4049024" cy="298623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608919"/>
              <a:ext cx="4049024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Asuransi kesehatan khusus untuk perlindungan atas risiko kanker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049024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SmartMed Cancer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52515" y="4410296"/>
            <a:ext cx="3036768" cy="2092038"/>
            <a:chOff x="0" y="0"/>
            <a:chExt cx="4049024" cy="278938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958044"/>
              <a:ext cx="4049024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Produk asuransi kesehatan dari Allianz yang dikelola secara syariah.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04902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"/>
                </a:rPr>
                <a:t>Allisya Care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22532" y="4289192"/>
            <a:ext cx="3036768" cy="2589719"/>
            <a:chOff x="0" y="0"/>
            <a:chExt cx="4049024" cy="345295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618444"/>
              <a:ext cx="4049024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Asuransi kesehatan yang dapat digunakan secara perorangan dan keluarga.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049024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SmartHealth Maxi Violet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2005244" y="2321476"/>
            <a:ext cx="1427751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60243" y="0"/>
            <a:ext cx="6298108" cy="31490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05244" y="2722802"/>
            <a:ext cx="1427751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50797" y="3925205"/>
            <a:ext cx="17599334" cy="5253921"/>
            <a:chOff x="0" y="0"/>
            <a:chExt cx="23465779" cy="700522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r="19023"/>
            <a:stretch>
              <a:fillRect/>
            </a:stretch>
          </p:blipFill>
          <p:spPr>
            <a:xfrm>
              <a:off x="0" y="105566"/>
              <a:ext cx="11427958" cy="679409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b="2925"/>
            <a:stretch>
              <a:fillRect/>
            </a:stretch>
          </p:blipFill>
          <p:spPr>
            <a:xfrm>
              <a:off x="11983394" y="0"/>
              <a:ext cx="11482384" cy="700522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2005244" y="883269"/>
            <a:ext cx="14277513" cy="163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00000"/>
                </a:solidFill>
                <a:latin typeface="Lexend Deca"/>
              </a:rPr>
              <a:t>Syarat dan Ketentuan</a:t>
            </a:r>
          </a:p>
          <a:p>
            <a:pPr marL="0" lvl="0" indent="0" algn="ctr">
              <a:lnSpc>
                <a:spcPts val="5060"/>
              </a:lnSpc>
            </a:pPr>
            <a:r>
              <a:rPr lang="en-US" sz="4600">
                <a:solidFill>
                  <a:srgbClr val="000000"/>
                </a:solidFill>
                <a:latin typeface="Lexend Deca"/>
              </a:rPr>
              <a:t>Produk Asuransi SmartHealth Care Premier Plus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26570" y="5237419"/>
            <a:ext cx="2266118" cy="1557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26570" y="5822499"/>
            <a:ext cx="1796262" cy="1234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05244" y="2102488"/>
            <a:ext cx="1427751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0337" y="2356577"/>
            <a:ext cx="14847325" cy="7523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20337" y="7667780"/>
            <a:ext cx="1912121" cy="1314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05244" y="427993"/>
            <a:ext cx="14277513" cy="163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00000"/>
                </a:solidFill>
                <a:latin typeface="Lexend Deca"/>
              </a:rPr>
              <a:t>Tabel Manfaat</a:t>
            </a:r>
          </a:p>
          <a:p>
            <a:pPr marL="0" lvl="0" indent="0" algn="ctr">
              <a:lnSpc>
                <a:spcPts val="5060"/>
              </a:lnSpc>
            </a:pPr>
            <a:r>
              <a:rPr lang="en-US" sz="4600">
                <a:solidFill>
                  <a:srgbClr val="000000"/>
                </a:solidFill>
                <a:latin typeface="Lexend Deca"/>
              </a:rPr>
              <a:t>Produk Asuransi SmartHealth Care Premier Plus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62036" y="7443473"/>
            <a:ext cx="1153549" cy="793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948" y="2920364"/>
            <a:ext cx="10918104" cy="452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0"/>
              </a:lnSpc>
            </a:pPr>
            <a:r>
              <a:rPr lang="en-US" sz="8100">
                <a:solidFill>
                  <a:srgbClr val="FFFFFF"/>
                </a:solidFill>
                <a:latin typeface="Lexend Deca"/>
              </a:rPr>
              <a:t>Model Aktuaria dalam Menentukan Premi Asuransi Kesehatan</a:t>
            </a:r>
          </a:p>
        </p:txBody>
      </p:sp>
      <p:sp>
        <p:nvSpPr>
          <p:cNvPr id="3" name="AutoShape 3"/>
          <p:cNvSpPr/>
          <p:nvPr/>
        </p:nvSpPr>
        <p:spPr>
          <a:xfrm rot="7548">
            <a:off x="3721811" y="2554184"/>
            <a:ext cx="1084437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548">
            <a:off x="3758636" y="7735634"/>
            <a:ext cx="1084437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948" y="4517073"/>
            <a:ext cx="10918104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9"/>
              </a:lnSpc>
            </a:pPr>
            <a:r>
              <a:rPr lang="en-US" sz="9399">
                <a:solidFill>
                  <a:srgbClr val="FFFFFF"/>
                </a:solidFill>
                <a:latin typeface="Lexend Deca"/>
              </a:rPr>
              <a:t>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5233859" y="4037481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233859" y="6370649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096040" cy="20960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974777" y="3822295"/>
            <a:ext cx="2096040" cy="2096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01415" y="6608810"/>
            <a:ext cx="2096040" cy="2096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46423" y="4339530"/>
            <a:ext cx="752749" cy="10615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46964" y="7156017"/>
            <a:ext cx="804943" cy="10016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62620" y="1560269"/>
            <a:ext cx="828200" cy="10329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750132" y="1560269"/>
            <a:ext cx="9245817" cy="1554311"/>
            <a:chOff x="0" y="0"/>
            <a:chExt cx="12327755" cy="2072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1572246"/>
              <a:ext cx="1232775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2327755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299" dirty="0" err="1">
                  <a:solidFill>
                    <a:srgbClr val="315396"/>
                  </a:solidFill>
                  <a:latin typeface="Open Sauce Bold"/>
                </a:rPr>
                <a:t>Tidak</a:t>
              </a:r>
              <a:r>
                <a:rPr lang="en-US" sz="3299" dirty="0">
                  <a:solidFill>
                    <a:srgbClr val="315396"/>
                  </a:solidFill>
                  <a:latin typeface="Open Sauce Bold"/>
                </a:rPr>
                <a:t> </a:t>
              </a:r>
              <a:r>
                <a:rPr lang="en-US" sz="3299" dirty="0" err="1">
                  <a:solidFill>
                    <a:srgbClr val="315396"/>
                  </a:solidFill>
                  <a:latin typeface="Open Sauce Bold"/>
                </a:rPr>
                <a:t>mempertimbangkan</a:t>
              </a:r>
              <a:r>
                <a:rPr lang="en-US" sz="3299" dirty="0">
                  <a:solidFill>
                    <a:srgbClr val="315396"/>
                  </a:solidFill>
                  <a:latin typeface="Open Sauce Bold"/>
                </a:rPr>
                <a:t> </a:t>
              </a:r>
              <a:r>
                <a:rPr lang="en-US" sz="3299" dirty="0" err="1">
                  <a:solidFill>
                    <a:srgbClr val="315396"/>
                  </a:solidFill>
                  <a:latin typeface="Open Sauce Bold"/>
                </a:rPr>
                <a:t>masalah-masalah</a:t>
              </a:r>
              <a:r>
                <a:rPr lang="en-US" sz="3299" dirty="0">
                  <a:solidFill>
                    <a:srgbClr val="315396"/>
                  </a:solidFill>
                  <a:latin typeface="Open Sauce Bold"/>
                </a:rPr>
                <a:t> yang </a:t>
              </a:r>
              <a:r>
                <a:rPr lang="en-US" sz="3299" dirty="0" err="1">
                  <a:solidFill>
                    <a:srgbClr val="315396"/>
                  </a:solidFill>
                  <a:latin typeface="Open Sauce Bold"/>
                </a:rPr>
                <a:t>terkait</a:t>
              </a:r>
              <a:r>
                <a:rPr lang="en-US" sz="3299" dirty="0">
                  <a:solidFill>
                    <a:srgbClr val="315396"/>
                  </a:solidFill>
                  <a:latin typeface="Open Sauce Bold"/>
                </a:rPr>
                <a:t> </a:t>
              </a:r>
              <a:r>
                <a:rPr lang="en-US" sz="3299" dirty="0" err="1">
                  <a:solidFill>
                    <a:srgbClr val="315396"/>
                  </a:solidFill>
                  <a:latin typeface="Open Sauce Bold"/>
                </a:rPr>
                <a:t>populasi</a:t>
              </a:r>
              <a:r>
                <a:rPr lang="en-US" sz="3299" dirty="0">
                  <a:solidFill>
                    <a:srgbClr val="315396"/>
                  </a:solidFill>
                  <a:latin typeface="Open Sauce Bold"/>
                </a:rPr>
                <a:t>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0433" y="4339530"/>
            <a:ext cx="9678867" cy="1544786"/>
            <a:chOff x="0" y="0"/>
            <a:chExt cx="12905156" cy="20597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59546"/>
              <a:ext cx="12905156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2905156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299">
                  <a:solidFill>
                    <a:srgbClr val="315396"/>
                  </a:solidFill>
                  <a:latin typeface="Open Sauce Bold"/>
                </a:rPr>
                <a:t>Pihak tertanggung memiliki pola kebutuhan kesehatan yang menaik seiring waktu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78983" y="6917780"/>
            <a:ext cx="6610567" cy="2530623"/>
            <a:chOff x="0" y="0"/>
            <a:chExt cx="8814089" cy="337416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873996"/>
              <a:ext cx="8814089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81408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299">
                  <a:solidFill>
                    <a:srgbClr val="315396"/>
                  </a:solidFill>
                  <a:latin typeface="Open Sauce Bold"/>
                </a:rPr>
                <a:t>Tidak mempertimbangkan biaya yang harus dikeluarkan antara pihak rumah sakit dan asuransi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6630517"/>
            <a:ext cx="618591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0"/>
              </a:lnSpc>
            </a:pPr>
            <a:r>
              <a:rPr lang="en-US" sz="8600">
                <a:solidFill>
                  <a:srgbClr val="000000"/>
                </a:solidFill>
                <a:latin typeface="Lexend Deca"/>
              </a:rPr>
              <a:t>Batasan</a:t>
            </a:r>
          </a:p>
          <a:p>
            <a:pPr>
              <a:lnSpc>
                <a:spcPts val="10320"/>
              </a:lnSpc>
            </a:pPr>
            <a:r>
              <a:rPr lang="en-US" sz="8600">
                <a:solidFill>
                  <a:srgbClr val="000000"/>
                </a:solidFill>
                <a:latin typeface="Lexend Deca"/>
              </a:rPr>
              <a:t>Pemodelan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17202" y="6535267"/>
            <a:ext cx="660890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817202" y="9483147"/>
            <a:ext cx="660890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0018" y="5566777"/>
            <a:ext cx="5453782" cy="43224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20584" y="5654811"/>
            <a:ext cx="6096197" cy="41464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584164"/>
            <a:ext cx="9711746" cy="1919404"/>
            <a:chOff x="0" y="0"/>
            <a:chExt cx="12948994" cy="2559206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2948994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Lexend Deca"/>
                </a:rPr>
                <a:t>Arus Kas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30674"/>
              <a:ext cx="12948994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2036D"/>
                  </a:solidFill>
                  <a:latin typeface="Open Sauce"/>
                </a:rPr>
                <a:t>Arus kas individu dapat dibagi menjadi dua kategori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828894"/>
            <a:ext cx="7381236" cy="2666708"/>
            <a:chOff x="0" y="0"/>
            <a:chExt cx="9841648" cy="3555611"/>
          </a:xfrm>
        </p:grpSpPr>
        <p:sp>
          <p:nvSpPr>
            <p:cNvPr id="8" name="TextBox 8"/>
            <p:cNvSpPr txBox="1"/>
            <p:nvPr/>
          </p:nvSpPr>
          <p:spPr>
            <a:xfrm>
              <a:off x="0" y="964176"/>
              <a:ext cx="9071010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8" lvl="1" indent="-259079">
                <a:lnSpc>
                  <a:spcPts val="311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Pemasukan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individu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(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gaji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)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saat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periode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bekerja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dari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interval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waktu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(0, epsilon)</a:t>
              </a:r>
            </a:p>
            <a:p>
              <a:pPr marL="518158" lvl="1" indent="-259079">
                <a:lnSpc>
                  <a:spcPts val="311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Dana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pensiun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dari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usia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pensiun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>
                  <a:solidFill>
                    <a:srgbClr val="000000"/>
                  </a:solidFill>
                  <a:latin typeface="Open Sauce Light Bold"/>
                </a:rPr>
                <a:t>epsilon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sampai</a:t>
              </a:r>
              <a:r>
                <a:rPr lang="en-US" sz="23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Open Sauce Light"/>
                </a:rPr>
                <a:t>seterusnya</a:t>
              </a:r>
              <a:endParaRPr lang="en-US" sz="2399" dirty="0">
                <a:solidFill>
                  <a:srgbClr val="000000"/>
                </a:solidFill>
                <a:latin typeface="Open Sauce Light"/>
              </a:endParaRPr>
            </a:p>
            <a:p>
              <a:pPr>
                <a:lnSpc>
                  <a:spcPts val="3119"/>
                </a:lnSpc>
              </a:pPr>
              <a:endParaRPr lang="en-US" sz="2399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5169"/>
              <a:ext cx="9841648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299" dirty="0" err="1">
                  <a:solidFill>
                    <a:srgbClr val="02036D"/>
                  </a:solidFill>
                  <a:latin typeface="Open Sauce"/>
                </a:rPr>
                <a:t>Pemasukan</a:t>
              </a:r>
              <a:endParaRPr lang="en-US" sz="3299" dirty="0">
                <a:solidFill>
                  <a:srgbClr val="02036D"/>
                </a:solidFill>
                <a:latin typeface="Open Sauce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8064" y="2914619"/>
            <a:ext cx="7381236" cy="2238083"/>
            <a:chOff x="0" y="0"/>
            <a:chExt cx="9841648" cy="298411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13376"/>
              <a:ext cx="9071010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8" lvl="1" indent="-259079">
                <a:lnSpc>
                  <a:spcPts val="311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Open Sauce Light"/>
                </a:rPr>
                <a:t>Biaya kesehatan (obat, rawat jalan, rawat inap) termasuk pengobatan jangka pendek dan jangka panjang</a:t>
              </a:r>
            </a:p>
            <a:p>
              <a:pPr>
                <a:lnSpc>
                  <a:spcPts val="3119"/>
                </a:lnSpc>
              </a:pPr>
              <a:endParaRPr lang="en-US" sz="2399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5169"/>
              <a:ext cx="9841648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2036D"/>
                  </a:solidFill>
                  <a:latin typeface="Open Sauce"/>
                </a:rPr>
                <a:t>Pengeluaran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004196"/>
            <a:ext cx="6902520" cy="46154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438747"/>
            <a:ext cx="8115300" cy="4565450"/>
            <a:chOff x="0" y="0"/>
            <a:chExt cx="10820400" cy="6087266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0820400" cy="510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Lexend Deca"/>
                </a:rPr>
                <a:t>Pengalihan Risiko Melalui Asuransi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64424"/>
              <a:ext cx="10820400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56042" y="1028700"/>
            <a:ext cx="6803258" cy="2920695"/>
            <a:chOff x="0" y="0"/>
            <a:chExt cx="9071010" cy="3894260"/>
          </a:xfrm>
        </p:grpSpPr>
        <p:sp>
          <p:nvSpPr>
            <p:cNvPr id="7" name="TextBox 7"/>
            <p:cNvSpPr txBox="1"/>
            <p:nvPr/>
          </p:nvSpPr>
          <p:spPr>
            <a:xfrm>
              <a:off x="0" y="2171293"/>
              <a:ext cx="9071010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Untuk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melakukan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pengalihan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risiko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pihak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tertanggung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wajib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membayar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premi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secara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sekuensial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kepada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pihak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penanggung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(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dalam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hal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ini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Open Sauce Light"/>
                </a:rPr>
                <a:t>asuransi</a:t>
              </a:r>
              <a:r>
                <a:rPr lang="en-US" sz="2499" dirty="0">
                  <a:solidFill>
                    <a:srgbClr val="000000"/>
                  </a:solidFill>
                  <a:latin typeface="Open Sauce Ligh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071010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2036D"/>
                  </a:solidFill>
                  <a:latin typeface="Open Sauce SemiBold"/>
                </a:rPr>
                <a:t>Kegiatan berobat yang bersifat probabilistik mengakibatkan biaya pengobatan sebagai risiko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56042" y="5143500"/>
            <a:ext cx="6803258" cy="3425520"/>
            <a:chOff x="0" y="0"/>
            <a:chExt cx="9071010" cy="45673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390493"/>
              <a:ext cx="9071010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Premi yang dihitung ini disebut sebagai </a:t>
              </a:r>
              <a:r>
                <a:rPr lang="en-US" sz="2499">
                  <a:solidFill>
                    <a:srgbClr val="000000"/>
                  </a:solidFill>
                  <a:latin typeface="Open Sauce Light Bold"/>
                </a:rPr>
                <a:t>premi alami </a:t>
              </a: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dan</a:t>
              </a:r>
              <a:r>
                <a:rPr lang="en-US" sz="2499">
                  <a:solidFill>
                    <a:srgbClr val="000000"/>
                  </a:solidFill>
                  <a:latin typeface="Open Sauce Light Bold"/>
                </a:rPr>
                <a:t> </a:t>
              </a: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rataan premi alami untuk setiap selang waktu disebut sebagai </a:t>
              </a:r>
              <a:r>
                <a:rPr lang="en-US" sz="2499">
                  <a:solidFill>
                    <a:srgbClr val="000000"/>
                  </a:solidFill>
                  <a:latin typeface="Open Sauce Light Bold"/>
                </a:rPr>
                <a:t>premi level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071010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Setiap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premi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dihitung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dari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ekspektasi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biaya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kesehatan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dan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biaya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penanganan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risiko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yang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harus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dikeluarkan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pada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periode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waktu</a:t>
              </a:r>
              <a:r>
                <a:rPr lang="en-US" sz="3000" dirty="0">
                  <a:solidFill>
                    <a:srgbClr val="02036D"/>
                  </a:solidFill>
                  <a:latin typeface="Open Sauce SemiBold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 SemiBold"/>
                </a:rPr>
                <a:t>tertentu</a:t>
              </a:r>
              <a:endParaRPr lang="en-US" sz="3000" dirty="0">
                <a:solidFill>
                  <a:srgbClr val="02036D"/>
                </a:solidFill>
                <a:latin typeface="Open Sauce SemiBold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56853" y="2293620"/>
            <a:ext cx="2167361" cy="729021"/>
            <a:chOff x="0" y="0"/>
            <a:chExt cx="2889814" cy="9720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08608" y="2293620"/>
            <a:ext cx="2167361" cy="729021"/>
            <a:chOff x="0" y="0"/>
            <a:chExt cx="2889814" cy="97202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93932" y="6374234"/>
            <a:ext cx="2167361" cy="729021"/>
            <a:chOff x="0" y="0"/>
            <a:chExt cx="2889814" cy="97202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89814" cy="972028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790645" y="148759"/>
              <a:ext cx="13588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Lexend Deca Bold"/>
                </a:rPr>
                <a:t>04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56853" y="6374234"/>
            <a:ext cx="2107175" cy="708777"/>
            <a:chOff x="0" y="0"/>
            <a:chExt cx="2809566" cy="94503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09566" cy="94503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768690" y="162620"/>
              <a:ext cx="1321075" cy="611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1"/>
                </a:lnSpc>
              </a:pPr>
              <a:r>
                <a:rPr lang="en-US" sz="2916">
                  <a:solidFill>
                    <a:srgbClr val="000000"/>
                  </a:solidFill>
                  <a:latin typeface="Lexend Deca Bold"/>
                </a:rPr>
                <a:t>03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587" y="2965672"/>
            <a:ext cx="8180825" cy="553488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9456853" y="3484764"/>
            <a:ext cx="3790639" cy="1306067"/>
            <a:chOff x="0" y="0"/>
            <a:chExt cx="5054185" cy="174142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637494"/>
              <a:ext cx="5054185" cy="1466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9"/>
                </a:lnSpc>
              </a:pP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Untuk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menentukan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diskon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dari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keuntungan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pihak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Open Sauce"/>
                </a:rPr>
                <a:t>tertanggung</a:t>
              </a:r>
              <a:r>
                <a:rPr lang="en-US" sz="2299" dirty="0">
                  <a:solidFill>
                    <a:srgbClr val="000000"/>
                  </a:solidFill>
                  <a:latin typeface="Open Sauce"/>
                </a:rPr>
                <a:t>.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054185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Tingkat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suku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bunga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tahunan</a:t>
              </a:r>
              <a:endParaRPr lang="en-US" sz="3000" dirty="0">
                <a:solidFill>
                  <a:srgbClr val="315396"/>
                </a:solidFill>
                <a:latin typeface="Lexend Deca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6713" y="586740"/>
            <a:ext cx="1785748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60"/>
              </a:lnSpc>
            </a:pPr>
            <a:r>
              <a:rPr lang="en-US" sz="6600">
                <a:solidFill>
                  <a:srgbClr val="000000"/>
                </a:solidFill>
                <a:latin typeface="Lexend Deca"/>
              </a:rPr>
              <a:t>Komponen-komponen perhitungan premi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993932" y="3488675"/>
            <a:ext cx="4294068" cy="2327623"/>
            <a:chOff x="0" y="0"/>
            <a:chExt cx="5725424" cy="310349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627969"/>
              <a:ext cx="5725424" cy="1466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9"/>
                </a:lnSpc>
              </a:pPr>
              <a:r>
                <a:rPr lang="en-US" sz="2299">
                  <a:solidFill>
                    <a:srgbClr val="000000"/>
                  </a:solidFill>
                  <a:latin typeface="Open Sauce"/>
                </a:rPr>
                <a:t>Untuk menentukan taksiran dari ekspektasi klaim yang akan ditanggung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725424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Model </a:t>
              </a: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Statistik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50815" y="7569289"/>
            <a:ext cx="4237185" cy="1484660"/>
            <a:chOff x="0" y="0"/>
            <a:chExt cx="5649580" cy="197954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58044"/>
              <a:ext cx="5649580" cy="1466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9"/>
                </a:lnSpc>
              </a:pPr>
              <a:r>
                <a:rPr lang="en-US" sz="2299">
                  <a:solidFill>
                    <a:srgbClr val="000000"/>
                  </a:solidFill>
                  <a:latin typeface="Open Sauce"/>
                </a:rPr>
                <a:t>Sebagai profit loading dan expense loading untuk pihak asuransi/penanggung.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64958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Biaya jasa asuransi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38150" y="7580743"/>
            <a:ext cx="4451755" cy="1839622"/>
            <a:chOff x="0" y="0"/>
            <a:chExt cx="5935674" cy="245282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940171"/>
              <a:ext cx="5935674" cy="150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4"/>
                </a:lnSpc>
              </a:pPr>
              <a:r>
                <a:rPr lang="en-US" sz="2341">
                  <a:solidFill>
                    <a:srgbClr val="000000"/>
                  </a:solidFill>
                  <a:latin typeface="Open Sauce"/>
                </a:rPr>
                <a:t>Untuk menentukan keuntungan </a:t>
              </a:r>
            </a:p>
            <a:p>
              <a:pPr>
                <a:lnSpc>
                  <a:spcPts val="3044"/>
                </a:lnSpc>
              </a:pPr>
              <a:r>
                <a:rPr lang="en-US" sz="2341">
                  <a:solidFill>
                    <a:srgbClr val="000000"/>
                  </a:solidFill>
                  <a:latin typeface="Open Sauce"/>
                </a:rPr>
                <a:t>yang dapat diperoleh oleh pihak asuransi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935674" cy="611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1"/>
                </a:lnSpc>
              </a:pPr>
              <a:r>
                <a:rPr lang="en-US" sz="2916">
                  <a:solidFill>
                    <a:srgbClr val="315396"/>
                  </a:solidFill>
                  <a:latin typeface="Lexend Deca Bold"/>
                </a:rPr>
                <a:t>Margin keuntungan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713" y="586740"/>
            <a:ext cx="1785748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60"/>
              </a:lnSpc>
            </a:pP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Perhitungan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Premi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Alami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55056" y="4328112"/>
                <a:ext cx="9601200" cy="1243289"/>
              </a:xfrm>
              <a:prstGeom prst="rect">
                <a:avLst/>
              </a:prstGeom>
              <a:noFill/>
              <a:ln w="38100">
                <a:solidFill>
                  <a:srgbClr val="506EA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m:rPr>
                          <m:aln/>
                        </m:rP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m:rPr>
                          <m:aln/>
                        </m:rP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m:rPr>
                          <m:aln/>
                        </m:rPr>
                        <a:rPr lang="en-US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sSup>
                        <m:sSupPr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300" b="0" i="1" dirty="0">
                  <a:ea typeface="Cambria Math" panose="02040503050406030204" pitchFamily="18" charset="0"/>
                </a:endParaRPr>
              </a:p>
              <a:p>
                <a:endParaRPr lang="en-US" sz="3300" b="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56" y="4328112"/>
                <a:ext cx="9601200" cy="12432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506EA9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8"/>
          <p:cNvGrpSpPr/>
          <p:nvPr/>
        </p:nvGrpSpPr>
        <p:grpSpPr>
          <a:xfrm>
            <a:off x="756713" y="2127895"/>
            <a:ext cx="16997887" cy="1567805"/>
            <a:chOff x="0" y="-9525"/>
            <a:chExt cx="12327755" cy="2090406"/>
          </a:xfrm>
        </p:grpSpPr>
        <p:sp>
          <p:nvSpPr>
            <p:cNvPr id="5" name="TextBox 9"/>
            <p:cNvSpPr txBox="1"/>
            <p:nvPr/>
          </p:nvSpPr>
          <p:spPr>
            <a:xfrm>
              <a:off x="0" y="1572246"/>
              <a:ext cx="1232775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10"/>
                <p:cNvSpPr txBox="1"/>
                <p:nvPr/>
              </p:nvSpPr>
              <p:spPr>
                <a:xfrm>
                  <a:off x="0" y="-9525"/>
                  <a:ext cx="10614564" cy="205184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just">
                    <a:lnSpc>
                      <a:spcPts val="3959"/>
                    </a:lnSpc>
                  </a:pP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Misalkan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adalah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peubah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acak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berdistribusi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identik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dan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saling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bebas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yang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menyatakan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besar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pembayaran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klaim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ke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dari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pihak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tertanggung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,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maka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premi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alami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didefinisikan</a:t>
                  </a:r>
                  <a:r>
                    <a:rPr lang="en-US" sz="3000" dirty="0">
                      <a:solidFill>
                        <a:schemeClr val="tx1"/>
                      </a:solidFill>
                      <a:latin typeface="Open Sauce" panose="020B0604020202020204" charset="0"/>
                    </a:rPr>
                    <a:t> </a:t>
                  </a:r>
                  <a:r>
                    <a:rPr lang="en-US" sz="3000" dirty="0" err="1">
                      <a:solidFill>
                        <a:schemeClr val="tx1"/>
                      </a:solidFill>
                      <a:latin typeface="Open Sauce" panose="020B0604020202020204" charset="0"/>
                    </a:rPr>
                    <a:t>sebagai</a:t>
                  </a:r>
                  <a:endParaRPr lang="en-US" sz="3000" dirty="0">
                    <a:solidFill>
                      <a:schemeClr val="tx1"/>
                    </a:solidFill>
                    <a:latin typeface="Open Sauce" panose="020B0604020202020204" charset="0"/>
                  </a:endParaRPr>
                </a:p>
              </p:txBody>
            </p:sp>
          </mc:Choice>
          <mc:Fallback xmlns="">
            <p:sp>
              <p:nvSpPr>
                <p:cNvPr id="6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-9525"/>
                  <a:ext cx="10614564" cy="20518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83" t="-6719" r="-1624" b="-1185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/>
              <p:cNvSpPr txBox="1"/>
              <p:nvPr/>
            </p:nvSpPr>
            <p:spPr>
              <a:xfrm>
                <a:off x="914400" y="5905500"/>
                <a:ext cx="14635687" cy="25648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959"/>
                  </a:lnSpc>
                </a:pPr>
                <a:r>
                  <a:rPr lang="en-US" sz="3299" dirty="0">
                    <a:latin typeface="Open Sauce" panose="020B0604020202020204" charset="0"/>
                  </a:rPr>
                  <a:t>Dengan,</a:t>
                </a:r>
              </a:p>
              <a:p>
                <a:pPr marL="914400" lvl="1" indent="-457200" algn="just">
                  <a:lnSpc>
                    <a:spcPts val="3959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99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99" dirty="0">
                    <a:latin typeface="Open Sauce" panose="020B0604020202020204" charset="0"/>
                  </a:rPr>
                  <a:t> 	: Total </a:t>
                </a:r>
                <a:r>
                  <a:rPr lang="en-US" sz="3299" dirty="0" err="1">
                    <a:latin typeface="Open Sauce" panose="020B0604020202020204" charset="0"/>
                  </a:rPr>
                  <a:t>pembayaran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klaim</a:t>
                </a:r>
                <a:r>
                  <a:rPr lang="en-US" sz="3299" dirty="0">
                    <a:latin typeface="Open Sauce" panose="020B0604020202020204" charset="0"/>
                  </a:rPr>
                  <a:t> per </a:t>
                </a:r>
                <a:r>
                  <a:rPr lang="en-US" sz="3299" dirty="0" err="1">
                    <a:latin typeface="Open Sauce" panose="020B0604020202020204" charset="0"/>
                  </a:rPr>
                  <a:t>tahun</a:t>
                </a:r>
                <a:endParaRPr lang="en-US" sz="3299" dirty="0">
                  <a:latin typeface="Open Sauce" panose="020B0604020202020204" charset="0"/>
                </a:endParaRPr>
              </a:p>
              <a:p>
                <a:pPr marL="914400" lvl="1" indent="-457200" algn="just">
                  <a:lnSpc>
                    <a:spcPts val="3959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9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99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99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99" dirty="0">
                    <a:latin typeface="Open Sauce" panose="020B0604020202020204" charset="0"/>
                  </a:rPr>
                  <a:t>	: </a:t>
                </a:r>
                <a:r>
                  <a:rPr lang="en-US" sz="3299" dirty="0" err="1">
                    <a:latin typeface="Open Sauce" panose="020B0604020202020204" charset="0"/>
                  </a:rPr>
                  <a:t>Besar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pembayaran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klaim</a:t>
                </a:r>
                <a:r>
                  <a:rPr lang="en-US" sz="3299" dirty="0">
                    <a:latin typeface="Open Sauce" panose="020B0604020202020204" charset="0"/>
                  </a:rPr>
                  <a:t> ke-1</a:t>
                </a:r>
              </a:p>
              <a:p>
                <a:pPr marL="914400" lvl="1" indent="-457200" algn="just">
                  <a:lnSpc>
                    <a:spcPts val="3959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99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299" dirty="0">
                    <a:latin typeface="Open Sauce" panose="020B0604020202020204" charset="0"/>
                  </a:rPr>
                  <a:t>	: </a:t>
                </a:r>
                <a:r>
                  <a:rPr lang="en-US" sz="3299" dirty="0" err="1">
                    <a:latin typeface="Open Sauce" panose="020B0604020202020204" charset="0"/>
                  </a:rPr>
                  <a:t>Jumlah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klaim</a:t>
                </a:r>
                <a:r>
                  <a:rPr lang="en-US" sz="3299" dirty="0">
                    <a:latin typeface="Open Sauce" panose="020B0604020202020204" charset="0"/>
                  </a:rPr>
                  <a:t> yang </a:t>
                </a:r>
                <a:r>
                  <a:rPr lang="en-US" sz="3299" dirty="0" err="1">
                    <a:latin typeface="Open Sauce" panose="020B0604020202020204" charset="0"/>
                  </a:rPr>
                  <a:t>diberikan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kepada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pihak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tertanggung</a:t>
                </a:r>
                <a:endParaRPr lang="en-US" sz="3299" dirty="0">
                  <a:latin typeface="Open Sauce" panose="020B0604020202020204" charset="0"/>
                </a:endParaRPr>
              </a:p>
              <a:p>
                <a:pPr marL="914400" lvl="1" indent="-457200" algn="just">
                  <a:lnSpc>
                    <a:spcPts val="3959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99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99" dirty="0">
                    <a:latin typeface="Open Sauce" panose="020B0604020202020204" charset="0"/>
                  </a:rPr>
                  <a:t> 	: </a:t>
                </a:r>
                <a:r>
                  <a:rPr lang="en-US" sz="3299" dirty="0" err="1">
                    <a:latin typeface="Open Sauce" panose="020B0604020202020204" charset="0"/>
                  </a:rPr>
                  <a:t>Suku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bunga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  <a:r>
                  <a:rPr lang="en-US" sz="3299" dirty="0" err="1">
                    <a:latin typeface="Open Sauce" panose="020B0604020202020204" charset="0"/>
                  </a:rPr>
                  <a:t>tahunan</a:t>
                </a:r>
                <a:r>
                  <a:rPr lang="en-US" sz="3299" dirty="0">
                    <a:latin typeface="Open Sauce" panose="020B060402020202020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905500"/>
                <a:ext cx="14635687" cy="2564805"/>
              </a:xfrm>
              <a:prstGeom prst="rect">
                <a:avLst/>
              </a:prstGeom>
              <a:blipFill rotWithShape="0">
                <a:blip r:embed="rId4"/>
                <a:stretch>
                  <a:fillRect l="-1749" t="-5952" b="-80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713" y="586740"/>
            <a:ext cx="1785748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60"/>
              </a:lnSpc>
            </a:pP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Penaksiran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Premi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Alami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dengan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Statistik</a:t>
            </a:r>
            <a:endParaRPr lang="en-US" sz="6600" dirty="0">
              <a:solidFill>
                <a:srgbClr val="000000"/>
              </a:solidFill>
              <a:latin typeface="Lexend De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0"/>
              <p:cNvSpPr txBox="1"/>
              <p:nvPr/>
            </p:nvSpPr>
            <p:spPr>
              <a:xfrm>
                <a:off x="1143000" y="1866900"/>
                <a:ext cx="16002000" cy="8161658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959"/>
                  </a:lnSpc>
                </a:pPr>
                <a:r>
                  <a:rPr lang="en-ID" sz="2800" dirty="0">
                    <a:latin typeface="Open Sauce" panose="020B0604020202020204" charset="0"/>
                  </a:rPr>
                  <a:t>	</a:t>
                </a:r>
                <a:r>
                  <a:rPr lang="en-ID" sz="2800" dirty="0" err="1">
                    <a:latin typeface="Open Sauce" panose="020B0604020202020204" charset="0"/>
                  </a:rPr>
                  <a:t>Pada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bagian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ini</a:t>
                </a:r>
                <a:r>
                  <a:rPr lang="en-ID" sz="2800" dirty="0">
                    <a:latin typeface="Open Sauce" panose="020B0604020202020204" charset="0"/>
                  </a:rPr>
                  <a:t>, </a:t>
                </a:r>
                <a:r>
                  <a:rPr lang="en-ID" sz="2800" dirty="0" err="1">
                    <a:latin typeface="Open Sauce" panose="020B0604020202020204" charset="0"/>
                  </a:rPr>
                  <a:t>akan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ditentukan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suatu</a:t>
                </a:r>
                <a:r>
                  <a:rPr lang="en-ID" sz="2800" dirty="0">
                    <a:latin typeface="Open Sauce" panose="020B0604020202020204" charset="0"/>
                  </a:rPr>
                  <a:t> estimator </a:t>
                </a:r>
                <a:r>
                  <a:rPr lang="en-ID" sz="2800" dirty="0" err="1">
                    <a:latin typeface="Open Sauce" panose="020B0604020202020204" charset="0"/>
                  </a:rPr>
                  <a:t>untuk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nilai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ID" sz="2800" dirty="0">
                    <a:latin typeface="Open Sauce" panose="020B0604020202020204" charset="0"/>
                  </a:rPr>
                  <a:t>, </a:t>
                </a:r>
                <a:r>
                  <a:rPr lang="en-ID" sz="2800" dirty="0" err="1">
                    <a:latin typeface="Open Sauce" panose="020B0604020202020204" charset="0"/>
                  </a:rPr>
                  <a:t>dan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D" sz="2800" dirty="0">
                    <a:latin typeface="Open Sauce" panose="020B0604020202020204" charset="0"/>
                  </a:rPr>
                  <a:t>. Misalkan </a:t>
                </a:r>
                <a:r>
                  <a:rPr lang="en-ID" sz="2800" dirty="0" err="1">
                    <a:latin typeface="Open Sauce" panose="020B0604020202020204" charset="0"/>
                  </a:rPr>
                  <a:t>sebuah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portofolio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homogen</a:t>
                </a:r>
                <a:r>
                  <a:rPr lang="en-ID" sz="2800" dirty="0">
                    <a:latin typeface="Open Sauce" panose="020B0604020202020204" charset="0"/>
                  </a:rPr>
                  <a:t>, </a:t>
                </a:r>
                <a:r>
                  <a:rPr lang="en-ID" sz="2800" dirty="0" err="1">
                    <a:latin typeface="Open Sauce" panose="020B0604020202020204" charset="0"/>
                  </a:rPr>
                  <a:t>terdiri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dari</a:t>
                </a:r>
                <a:r>
                  <a:rPr lang="en-ID" sz="2800" dirty="0">
                    <a:latin typeface="Open Sauce" panose="020B0604020202020204" charset="0"/>
                  </a:rPr>
                  <a:t> 𝑟 </a:t>
                </a:r>
                <a:r>
                  <a:rPr lang="en-ID" sz="2800" dirty="0" err="1">
                    <a:latin typeface="Open Sauce" panose="020B0604020202020204" charset="0"/>
                  </a:rPr>
                  <a:t>buah</a:t>
                </a:r>
                <a:r>
                  <a:rPr lang="en-ID" sz="2800" dirty="0">
                    <a:latin typeface="Open Sauce" panose="020B0604020202020204" charset="0"/>
                  </a:rPr>
                  <a:t> polis </a:t>
                </a:r>
                <a:r>
                  <a:rPr lang="en-ID" sz="2800" dirty="0" err="1">
                    <a:latin typeface="Open Sauce" panose="020B0604020202020204" charset="0"/>
                  </a:rPr>
                  <a:t>diluncurkan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pada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waktu</a:t>
                </a:r>
                <a:r>
                  <a:rPr lang="en-ID" sz="2800" dirty="0">
                    <a:latin typeface="Open Sauce" panose="020B0604020202020204" charset="0"/>
                  </a:rPr>
                  <a:t> yang </a:t>
                </a:r>
                <a:r>
                  <a:rPr lang="en-ID" sz="2800" dirty="0" err="1">
                    <a:latin typeface="Open Sauce" panose="020B0604020202020204" charset="0"/>
                  </a:rPr>
                  <a:t>sama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dalam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jangka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waktu</a:t>
                </a:r>
                <a:r>
                  <a:rPr lang="en-ID" sz="2800" dirty="0">
                    <a:latin typeface="Open Sauce" panose="020B0604020202020204" charset="0"/>
                  </a:rPr>
                  <a:t> 1 </a:t>
                </a:r>
                <a:r>
                  <a:rPr lang="en-ID" sz="2800" dirty="0" err="1">
                    <a:latin typeface="Open Sauce" panose="020B0604020202020204" charset="0"/>
                  </a:rPr>
                  <a:t>tahun</a:t>
                </a:r>
                <a:r>
                  <a:rPr lang="en-ID" sz="2800" dirty="0">
                    <a:latin typeface="Open Sauce" panose="020B0604020202020204" charset="0"/>
                  </a:rPr>
                  <a:t>. </a:t>
                </a:r>
              </a:p>
              <a:p>
                <a:pPr algn="just">
                  <a:lnSpc>
                    <a:spcPts val="3959"/>
                  </a:lnSpc>
                </a:pPr>
                <a:r>
                  <a:rPr lang="en-ID" sz="2800" dirty="0">
                    <a:latin typeface="Open Sauce" panose="020B0604020202020204" charset="0"/>
                  </a:rPr>
                  <a:t>	</a:t>
                </a:r>
                <a:r>
                  <a:rPr lang="en-ID" sz="2800" dirty="0" err="1">
                    <a:latin typeface="Open Sauce" panose="020B0604020202020204" charset="0"/>
                  </a:rPr>
                  <a:t>Tinjau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sebuah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portofolio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berisi</a:t>
                </a:r>
                <a:r>
                  <a:rPr lang="en-ID" sz="2800" dirty="0">
                    <a:latin typeface="Open Sauce" panose="020B0604020202020204" charset="0"/>
                  </a:rPr>
                  <a:t> polis </a:t>
                </a:r>
                <a:r>
                  <a:rPr lang="en-ID" sz="2800" dirty="0" err="1">
                    <a:latin typeface="Open Sauce" panose="020B0604020202020204" charset="0"/>
                  </a:rPr>
                  <a:t>terkait</a:t>
                </a:r>
                <a:r>
                  <a:rPr lang="en-ID" sz="2800" dirty="0">
                    <a:latin typeface="Open Sauce" panose="020B0604020202020204" charset="0"/>
                  </a:rPr>
                  <a:t> reimbursement </a:t>
                </a:r>
                <a:r>
                  <a:rPr lang="en-ID" sz="2800" dirty="0" err="1">
                    <a:latin typeface="Open Sauce" panose="020B0604020202020204" charset="0"/>
                  </a:rPr>
                  <a:t>pengeluaran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medis</a:t>
                </a:r>
                <a:r>
                  <a:rPr lang="en-ID" sz="2800" dirty="0">
                    <a:latin typeface="Open Sauce" panose="020B0604020202020204" charset="0"/>
                  </a:rPr>
                  <a:t>. </a:t>
                </a:r>
                <a:r>
                  <a:rPr lang="en-ID" sz="2800" dirty="0" err="1">
                    <a:latin typeface="Open Sauce" panose="020B0604020202020204" charset="0"/>
                  </a:rPr>
                  <a:t>Asumsikan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dalam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setahun</a:t>
                </a:r>
                <a:r>
                  <a:rPr lang="en-ID" sz="2800" dirty="0">
                    <a:latin typeface="Open Sauce" panose="020B0604020202020204" charset="0"/>
                  </a:rPr>
                  <a:t>, </a:t>
                </a:r>
                <a:r>
                  <a:rPr lang="en-ID" sz="2800" dirty="0" err="1">
                    <a:latin typeface="Open Sauce" panose="020B0604020202020204" charset="0"/>
                  </a:rPr>
                  <a:t>terdapat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buah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klaim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dengan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nilai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klaim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D" sz="2800" dirty="0">
                    <a:latin typeface="Open Sauce" panose="020B0604020202020204" charset="0"/>
                  </a:rPr>
                  <a:t>. </a:t>
                </a:r>
                <a:r>
                  <a:rPr lang="en-ID" sz="2800" dirty="0" err="1">
                    <a:latin typeface="Open Sauce" panose="020B0604020202020204" charset="0"/>
                  </a:rPr>
                  <a:t>Rasio</a:t>
                </a:r>
                <a:r>
                  <a:rPr lang="en-ID" sz="2800" dirty="0">
                    <a:latin typeface="Open Sauce" panose="020B0604020202020204" charset="0"/>
                  </a:rPr>
                  <a:t>/</a:t>
                </a:r>
                <a:r>
                  <a:rPr lang="en-ID" sz="2800" dirty="0" err="1">
                    <a:latin typeface="Open Sauce" panose="020B0604020202020204" charset="0"/>
                  </a:rPr>
                  <a:t>rerata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dari</a:t>
                </a:r>
                <a:r>
                  <a:rPr lang="en-ID" sz="2800" dirty="0">
                    <a:latin typeface="Open Sauce" panose="020B0604020202020204" charset="0"/>
                  </a:rPr>
                  <a:t> total </a:t>
                </a:r>
                <a:r>
                  <a:rPr lang="en-ID" sz="2800" dirty="0" err="1">
                    <a:latin typeface="Open Sauce" panose="020B0604020202020204" charset="0"/>
                  </a:rPr>
                  <a:t>pembayaran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klaim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terhadap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jumlah</a:t>
                </a:r>
                <a:r>
                  <a:rPr lang="en-ID" sz="2800" dirty="0">
                    <a:latin typeface="Open Sauce" panose="020B0604020202020204" charset="0"/>
                  </a:rPr>
                  <a:t> polis </a:t>
                </a:r>
                <a:r>
                  <a:rPr lang="en-ID" sz="2800" dirty="0" err="1">
                    <a:latin typeface="Open Sauce" panose="020B0604020202020204" charset="0"/>
                  </a:rPr>
                  <a:t>dalam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portofolio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tersebut</a:t>
                </a:r>
                <a:r>
                  <a:rPr lang="en-ID" sz="2800" dirty="0">
                    <a:latin typeface="Open Sauce" panose="020B0604020202020204" charset="0"/>
                  </a:rPr>
                  <a:t> </a:t>
                </a:r>
                <a:r>
                  <a:rPr lang="en-ID" sz="2800" dirty="0" err="1">
                    <a:latin typeface="Open Sauce" panose="020B0604020202020204" charset="0"/>
                  </a:rPr>
                  <a:t>adalah</a:t>
                </a:r>
                <a:endParaRPr lang="en-ID" sz="2800" dirty="0"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endParaRPr lang="en-US" sz="2800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endParaRPr lang="en-US" sz="2800" dirty="0"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Rasio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/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rerata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ini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dapat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digunakan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sebagai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taksiran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untuk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.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Lebih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lanjut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lagi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,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persamaan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di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atas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dapat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ditulis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sebagai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berikut</a:t>
                </a:r>
                <a:endParaRPr lang="en-US" sz="2800" dirty="0"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endParaRPr lang="en-US" sz="2800" dirty="0"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r>
                  <a:rPr lang="en-US" sz="2800" dirty="0" err="1">
                    <a:latin typeface="Open Sauce" panose="020B0604020202020204" charset="0"/>
                  </a:rPr>
                  <a:t>Dengan</a:t>
                </a:r>
                <a:r>
                  <a:rPr lang="en-US" sz="2800" dirty="0"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menyatakan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rerata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banyaknya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klaim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per polis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sebagai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taksiran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untuk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dan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sebagai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taksiran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untuk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endParaRPr lang="en-US" sz="2800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</p:txBody>
          </p:sp>
        </mc:Choice>
        <mc:Fallback xmlns="">
          <p:sp>
            <p:nvSpPr>
              <p:cNvPr id="3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66900"/>
                <a:ext cx="16002000" cy="8161658"/>
              </a:xfrm>
              <a:prstGeom prst="rect">
                <a:avLst/>
              </a:prstGeom>
              <a:blipFill>
                <a:blip r:embed="rId2"/>
                <a:stretch>
                  <a:fillRect l="-1371" t="-822" r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1866900"/>
            <a:ext cx="1785748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60"/>
              </a:lnSpc>
            </a:pP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Penaksiran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Premi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Alami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dengan</a:t>
            </a:r>
            <a:r>
              <a:rPr lang="en-US" sz="6600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Lexend Deca"/>
              </a:rPr>
              <a:t>Statistik</a:t>
            </a:r>
            <a:endParaRPr lang="en-US" sz="6600" dirty="0">
              <a:solidFill>
                <a:srgbClr val="000000"/>
              </a:solidFill>
              <a:latin typeface="Lexend De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/>
              <p:cNvSpPr txBox="1"/>
              <p:nvPr/>
            </p:nvSpPr>
            <p:spPr>
              <a:xfrm>
                <a:off x="1752600" y="3695700"/>
                <a:ext cx="14782800" cy="4103688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959"/>
                  </a:lnSpc>
                </a:pPr>
                <a:r>
                  <a:rPr lang="en-US" sz="2800" dirty="0" smtClean="0">
                    <a:latin typeface="Open Sauce" panose="020B0604020202020204" charset="0"/>
                  </a:rPr>
                  <a:t>Misalkan</a:t>
                </a:r>
                <a:r>
                  <a:rPr lang="en-US" sz="2800" dirty="0"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menyatakan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rerata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besar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klaim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banyaknya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klaim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secara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berturut-turut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yang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harus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ditanggungkan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kepada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pihak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tertanggung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usia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yang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berada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di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rentang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.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Maka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,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besar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premi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alami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dapat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ditentukan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rumus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sebagai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berikut</a:t>
                </a:r>
                <a:endParaRPr lang="en-US" sz="2800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endParaRPr lang="en-US" sz="2800" dirty="0"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endParaRPr lang="en-US" sz="2800" dirty="0">
                  <a:latin typeface="Open Sauce" panose="020B0604020202020204" charset="0"/>
                </a:endParaRPr>
              </a:p>
              <a:p>
                <a:pPr algn="just">
                  <a:lnSpc>
                    <a:spcPts val="3959"/>
                  </a:lnSpc>
                </a:pP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Sementara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,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premi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levelnya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ditetapkan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sebagai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rataan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dari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premi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Open Sauce" panose="020B0604020202020204" charset="0"/>
                  </a:rPr>
                  <a:t>alami</a:t>
                </a:r>
                <a:r>
                  <a:rPr lang="en-US" sz="2800" dirty="0">
                    <a:solidFill>
                      <a:schemeClr val="tx1"/>
                    </a:solidFill>
                    <a:latin typeface="Open Sauce" panose="020B060402020202020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695700"/>
                <a:ext cx="14782800" cy="4103688"/>
              </a:xfrm>
              <a:prstGeom prst="rect">
                <a:avLst/>
              </a:prstGeom>
              <a:blipFill rotWithShape="0">
                <a:blip r:embed="rId2"/>
                <a:stretch>
                  <a:fillRect l="-1485" t="-1634" r="-1443" b="-3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972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1825" y="4554570"/>
            <a:ext cx="10844351" cy="12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19"/>
              </a:lnSpc>
            </a:pPr>
            <a:r>
              <a:rPr lang="en-US" sz="8744">
                <a:solidFill>
                  <a:srgbClr val="FFFFFF"/>
                </a:solidFill>
                <a:latin typeface="Lexend Deca"/>
              </a:rPr>
              <a:t>Pemodelan Premi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5485" y="4393811"/>
            <a:ext cx="9632087" cy="1499378"/>
            <a:chOff x="0" y="0"/>
            <a:chExt cx="12842783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03190" y="555446"/>
              <a:ext cx="1043959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Suku bunga tahunannya adalah 8.17%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05485" y="6680809"/>
            <a:ext cx="13920314" cy="1499378"/>
            <a:chOff x="0" y="0"/>
            <a:chExt cx="18560419" cy="199917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03188" y="320496"/>
              <a:ext cx="16157231" cy="1333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Grafik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yang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ditunjukkan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adalah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 smtClean="0">
                  <a:solidFill>
                    <a:srgbClr val="315396"/>
                  </a:solidFill>
                  <a:latin typeface="Lexend Deca Bold"/>
                </a:rPr>
                <a:t>besar</a:t>
              </a:r>
              <a:r>
                <a:rPr lang="en-US" sz="3000" dirty="0" smtClean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klaim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beserta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premi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dari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pasien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dengan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usia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yang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berbeda</a:t>
              </a:r>
              <a:endParaRPr lang="en-US" sz="3000" dirty="0">
                <a:solidFill>
                  <a:srgbClr val="315396"/>
                </a:solidFill>
                <a:latin typeface="Lexend Deca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6427" y="2222014"/>
            <a:ext cx="15895147" cy="1182882"/>
            <a:chOff x="0" y="0"/>
            <a:chExt cx="21193529" cy="157717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21193529" cy="1298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1"/>
                </a:lnSpc>
                <a:spcBef>
                  <a:spcPct val="0"/>
                </a:spcBef>
              </a:pPr>
              <a:r>
                <a:rPr lang="en-US" sz="6147">
                  <a:solidFill>
                    <a:srgbClr val="000000"/>
                  </a:solidFill>
                  <a:latin typeface="Lexend Deca Bold"/>
                </a:rPr>
                <a:t>ASUMSI DALAM PERHITUNGAN PREMI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552626" y="1513677"/>
              <a:ext cx="20213148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275" y="971762"/>
            <a:ext cx="635191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Lexend Deca"/>
              </a:rPr>
              <a:t>Kasus 1.1</a:t>
            </a:r>
          </a:p>
        </p:txBody>
      </p:sp>
      <p:sp>
        <p:nvSpPr>
          <p:cNvPr id="3" name="AutoShape 3"/>
          <p:cNvSpPr/>
          <p:nvPr/>
        </p:nvSpPr>
        <p:spPr>
          <a:xfrm>
            <a:off x="1057275" y="871749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57275" y="2367392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1043188" y="2291580"/>
                <a:ext cx="7311162" cy="38621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769"/>
                  </a:lnSpc>
                </a:pPr>
                <a:endParaRPr lang="en-ID" dirty="0"/>
              </a:p>
              <a:p>
                <a:pPr marL="0" lvl="0" indent="0" algn="just">
                  <a:lnSpc>
                    <a:spcPts val="3769"/>
                  </a:lnSpc>
                  <a:spcBef>
                    <a:spcPct val="0"/>
                  </a:spcBef>
                </a:pP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Banyak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klaimnya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berbanding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lurus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dengan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total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biaya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dibagi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dengan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rfee</a:t>
                </a:r>
                <a:endParaRPr lang="en-ID" sz="2899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69"/>
                  </a:lnSpc>
                  <a:spcBef>
                    <a:spcPct val="0"/>
                  </a:spcBef>
                </a:pPr>
                <a:endParaRPr lang="en-ID" sz="2899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6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99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8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ID" sz="2899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69"/>
                  </a:lnSpc>
                  <a:spcBef>
                    <a:spcPct val="0"/>
                  </a:spcBef>
                </a:pPr>
                <a:endParaRPr lang="en-US" sz="2899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69"/>
                  </a:lnSpc>
                  <a:spcBef>
                    <a:spcPct val="0"/>
                  </a:spcBef>
                </a:pPr>
                <a:r>
                  <a:rPr lang="en-US" sz="2899" dirty="0" err="1">
                    <a:solidFill>
                      <a:srgbClr val="000000"/>
                    </a:solidFill>
                    <a:latin typeface="Open Sauce"/>
                  </a:rPr>
                  <a:t>Dengan</a:t>
                </a:r>
                <a:r>
                  <a:rPr lang="en-US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99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99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99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total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biaya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dan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99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99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99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adalah</a:t>
                </a:r>
                <a:r>
                  <a:rPr lang="en-ID" sz="2899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899" dirty="0" err="1">
                    <a:solidFill>
                      <a:srgbClr val="000000"/>
                    </a:solidFill>
                    <a:latin typeface="Open Sauce"/>
                  </a:rPr>
                  <a:t>rfee</a:t>
                </a:r>
                <a:endParaRPr lang="en-ID" sz="2899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69"/>
                  </a:lnSpc>
                  <a:spcBef>
                    <a:spcPct val="0"/>
                  </a:spcBef>
                </a:pPr>
                <a:endParaRPr lang="en-US" sz="2899" dirty="0">
                  <a:solidFill>
                    <a:srgbClr val="000000"/>
                  </a:solidFill>
                  <a:latin typeface="Open Sauce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88" y="2291580"/>
                <a:ext cx="7311162" cy="3862148"/>
              </a:xfrm>
              <a:prstGeom prst="rect">
                <a:avLst/>
              </a:prstGeom>
              <a:blipFill>
                <a:blip r:embed="rId3"/>
                <a:stretch>
                  <a:fillRect l="-3125"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7"/>
          <p:cNvGrpSpPr/>
          <p:nvPr/>
        </p:nvGrpSpPr>
        <p:grpSpPr>
          <a:xfrm>
            <a:off x="1055614" y="6145195"/>
            <a:ext cx="7905326" cy="3384243"/>
            <a:chOff x="0" y="-40592"/>
            <a:chExt cx="10540434" cy="4512323"/>
          </a:xfrm>
        </p:grpSpPr>
        <p:sp>
          <p:nvSpPr>
            <p:cNvPr id="8" name="TextBox 8"/>
            <p:cNvSpPr txBox="1"/>
            <p:nvPr/>
          </p:nvSpPr>
          <p:spPr>
            <a:xfrm>
              <a:off x="0" y="1522976"/>
              <a:ext cx="9971714" cy="29487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509"/>
                </a:lnSpc>
              </a:pP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Preminya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dapat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menutupi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biaya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pengobatan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pasien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tetapi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untuk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biaya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pengobatan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pasien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yang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rendah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dan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apabila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pasien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tersebut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hanya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menggunakan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asuransi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pelayanan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MRI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saja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maka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akan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mengalami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99" dirty="0" err="1">
                  <a:solidFill>
                    <a:srgbClr val="000000"/>
                  </a:solidFill>
                  <a:latin typeface="Open Sauce Light"/>
                </a:rPr>
                <a:t>kerugian</a:t>
              </a:r>
              <a:r>
                <a:rPr lang="en-US" sz="2699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0592"/>
              <a:ext cx="10540434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Ada 14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pasien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yang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biaya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pengobatannya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tidak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dapat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ditutup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oleh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premi</a:t>
              </a:r>
              <a:r>
                <a:rPr lang="en-US" sz="3000" dirty="0">
                  <a:solidFill>
                    <a:srgbClr val="02036D"/>
                  </a:solidFill>
                  <a:latin typeface="Open Sauce"/>
                </a:rPr>
                <a:t> </a:t>
              </a:r>
              <a:r>
                <a:rPr lang="en-US" sz="3000" dirty="0" err="1">
                  <a:solidFill>
                    <a:srgbClr val="02036D"/>
                  </a:solidFill>
                  <a:latin typeface="Open Sauce"/>
                </a:rPr>
                <a:t>alaminya</a:t>
              </a:r>
              <a:endParaRPr lang="en-US" sz="3000" dirty="0">
                <a:solidFill>
                  <a:srgbClr val="02036D"/>
                </a:solidFill>
                <a:latin typeface="Open Sauce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238500"/>
            <a:ext cx="847387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8099"/>
            <a:ext cx="16621707" cy="2862924"/>
            <a:chOff x="0" y="0"/>
            <a:chExt cx="22162276" cy="3817232"/>
          </a:xfrm>
        </p:grpSpPr>
        <p:sp>
          <p:nvSpPr>
            <p:cNvPr id="3" name="TextBox 3"/>
            <p:cNvSpPr txBox="1"/>
            <p:nvPr/>
          </p:nvSpPr>
          <p:spPr>
            <a:xfrm>
              <a:off x="0" y="913376"/>
              <a:ext cx="20426887" cy="2903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Harga alat MRI termurah bisa mencapai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Rp2,030 miliar rupiah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. Perlu diingat bahwa harga ini belum termasuk dengan biaya perawatan MRI yang bisa mencapai harga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Rp144 juta rupiah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 dan juga biaya di luar alat tersebut seperti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gaji pegawai, dokter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 dan juga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konsumsi listrik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.</a:t>
              </a:r>
            </a:p>
            <a:p>
              <a:pPr>
                <a:lnSpc>
                  <a:spcPts val="3509"/>
                </a:lnSpc>
              </a:pPr>
              <a:endParaRPr lang="en-US" sz="2699">
                <a:solidFill>
                  <a:srgbClr val="000000"/>
                </a:solidFill>
                <a:latin typeface="Open Sauce Light"/>
              </a:endParaRPr>
            </a:p>
            <a:p>
              <a:pPr>
                <a:lnSpc>
                  <a:spcPts val="3509"/>
                </a:lnSpc>
              </a:pPr>
              <a:endParaRPr lang="en-US" sz="2699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5169"/>
              <a:ext cx="22162276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2036D"/>
                  </a:solidFill>
                  <a:latin typeface="Open Sauce Bold"/>
                </a:rPr>
                <a:t>Investasi di bidang jasa pelayanan MRI membutuhkan modal yang mahal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251763"/>
            <a:ext cx="16621707" cy="1986624"/>
            <a:chOff x="0" y="0"/>
            <a:chExt cx="22162276" cy="2648831"/>
          </a:xfrm>
        </p:grpSpPr>
        <p:sp>
          <p:nvSpPr>
            <p:cNvPr id="6" name="TextBox 6"/>
            <p:cNvSpPr txBox="1"/>
            <p:nvPr/>
          </p:nvSpPr>
          <p:spPr>
            <a:xfrm>
              <a:off x="0" y="913376"/>
              <a:ext cx="20426887" cy="1735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Secara rata-rata, pasien harus mengeluarkan biaya pemeriksaan MRI dengan harga mulai dari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Rp1 juta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 hingga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Rp5,5 juta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. Oleh karena itu, cukup sedikit pasien yang akan menggunakan jasa ini (sekitar </a:t>
              </a:r>
              <a:r>
                <a:rPr lang="en-US" sz="2699">
                  <a:solidFill>
                    <a:srgbClr val="02036D"/>
                  </a:solidFill>
                  <a:latin typeface="Open Sauce Light Bold"/>
                </a:rPr>
                <a:t>1000 - 2000 pasien </a:t>
              </a: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per tahun).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5169"/>
              <a:ext cx="22162276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2036D"/>
                  </a:solidFill>
                  <a:latin typeface="Open Sauce Bold"/>
                </a:rPr>
                <a:t>Biaya diagnostik dengan MRI juga mahal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709826"/>
            <a:ext cx="16621707" cy="1548474"/>
            <a:chOff x="0" y="0"/>
            <a:chExt cx="22162276" cy="2064631"/>
          </a:xfrm>
        </p:grpSpPr>
        <p:sp>
          <p:nvSpPr>
            <p:cNvPr id="9" name="TextBox 9"/>
            <p:cNvSpPr txBox="1"/>
            <p:nvPr/>
          </p:nvSpPr>
          <p:spPr>
            <a:xfrm>
              <a:off x="0" y="913376"/>
              <a:ext cx="20426887" cy="1151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 Light"/>
                </a:rPr>
                <a:t>Dengan membuat model biaya jasa MRI, kita dapat menentukan apakah berinvestasi di pelayanan jasa MRI akan membuahkan keuntungan atau kerugian dalam jangka waktu tertentu.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169"/>
              <a:ext cx="22162276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2036D"/>
                  </a:solidFill>
                  <a:latin typeface="Open Sauce Bold"/>
                </a:rPr>
                <a:t>Diperlukan suatu model biaya jasa MRI 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45886"/>
            <a:ext cx="11996348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>
                <a:solidFill>
                  <a:srgbClr val="000000"/>
                </a:solidFill>
                <a:latin typeface="Lexend Deca"/>
              </a:rPr>
              <a:t>Latar Belakang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579186"/>
            <a:ext cx="782028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28700" y="2211451"/>
            <a:ext cx="782028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762"/>
            <a:ext cx="665950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Lexend Deca"/>
              </a:rPr>
              <a:t>Kasus 1.2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71749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2367392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3366135"/>
            <a:ext cx="7916837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</a:pPr>
            <a:endParaRPr dirty="0"/>
          </a:p>
          <a:p>
            <a:pPr marL="0" lvl="0" indent="0" algn="just">
              <a:lnSpc>
                <a:spcPts val="3770"/>
              </a:lnSpc>
              <a:spcBef>
                <a:spcPct val="0"/>
              </a:spcBef>
            </a:pP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Besar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klaimnya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bergantung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pada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usia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pasien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dan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asumsi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banyak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klaimnya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1 (total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=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rfee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) dan 2 (total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 ≠ </a:t>
            </a:r>
            <a:r>
              <a:rPr lang="en-US" sz="2900" dirty="0" err="1">
                <a:solidFill>
                  <a:srgbClr val="000000"/>
                </a:solidFill>
                <a:latin typeface="Open Sauce"/>
              </a:rPr>
              <a:t>rfee</a:t>
            </a:r>
            <a:r>
              <a:rPr lang="en-US" sz="2900" dirty="0">
                <a:solidFill>
                  <a:srgbClr val="000000"/>
                </a:solidFill>
                <a:latin typeface="Open Sauce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94453"/>
            <a:ext cx="7597115" cy="131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Dalam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kasus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ini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premi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alami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dengan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premi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level yang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dihitung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berdasarkan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selang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umur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13659"/>
            <a:ext cx="811530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0"/>
              </a:lnSpc>
            </a:pPr>
            <a:r>
              <a:rPr lang="en-US" sz="2900">
                <a:solidFill>
                  <a:srgbClr val="02036D"/>
                </a:solidFill>
                <a:latin typeface="Open Sauce"/>
              </a:rPr>
              <a:t>Ada 318 pasien yang biaya pengobatannya tidak dapat tertutup oleh premi alaminya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458165"/>
            <a:ext cx="8195712" cy="60502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762"/>
            <a:ext cx="665950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Lexend Deca"/>
              </a:rPr>
              <a:t>Kasus 1.3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71749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2376917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1028700" y="2839067"/>
                <a:ext cx="6659507" cy="32957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859"/>
                  </a:lnSpc>
                </a:pPr>
                <a:endParaRPr lang="en-ID" dirty="0"/>
              </a:p>
              <a:p>
                <a:pPr marL="0" lvl="0" indent="0" algn="just">
                  <a:lnSpc>
                    <a:spcPts val="3770"/>
                  </a:lnSpc>
                  <a:spcBef>
                    <a:spcPct val="0"/>
                  </a:spcBef>
                </a:pP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Besar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klaim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bergantung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pada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jumlah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tagihan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pasien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dan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asumsi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jumlah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klaimnya</a:t>
                </a:r>
                <a:r>
                  <a:rPr lang="en-ID" sz="2900" dirty="0">
                    <a:solidFill>
                      <a:srgbClr val="000000"/>
                    </a:solidFill>
                    <a:latin typeface="Open Sauce"/>
                  </a:rPr>
                  <a:t> 2, </a:t>
                </a:r>
                <a:r>
                  <a:rPr lang="en-ID" sz="2900" dirty="0" err="1">
                    <a:solidFill>
                      <a:srgbClr val="000000"/>
                    </a:solidFill>
                    <a:latin typeface="Open Sauce"/>
                  </a:rPr>
                  <a:t>yakni</a:t>
                </a:r>
                <a:endParaRPr lang="en-ID" sz="2900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70"/>
                  </a:lnSpc>
                  <a:spcBef>
                    <a:spcPct val="0"/>
                  </a:spcBef>
                </a:pPr>
                <a:endParaRPr lang="en-ID" sz="2900" dirty="0">
                  <a:solidFill>
                    <a:srgbClr val="000000"/>
                  </a:solidFill>
                  <a:latin typeface="Open Sauce"/>
                </a:endParaRPr>
              </a:p>
              <a:p>
                <a:pPr lvl="0" algn="just">
                  <a:lnSpc>
                    <a:spcPts val="377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</m:e>
                        <m:sub>
                          <m:r>
                            <a:rPr lang="ar-A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ar-AE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ar-A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ar-AE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ar-AE" sz="2900" dirty="0">
                  <a:solidFill>
                    <a:srgbClr val="000000"/>
                  </a:solidFill>
                  <a:latin typeface="Open Sauce"/>
                </a:endParaRPr>
              </a:p>
              <a:p>
                <a:pPr marL="0" lvl="0" indent="0" algn="just">
                  <a:lnSpc>
                    <a:spcPts val="3770"/>
                  </a:lnSpc>
                  <a:spcBef>
                    <a:spcPct val="0"/>
                  </a:spcBef>
                </a:pPr>
                <a:endParaRPr lang="en-US" sz="2900" dirty="0">
                  <a:solidFill>
                    <a:srgbClr val="000000"/>
                  </a:solidFill>
                  <a:latin typeface="Open Sauce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839067"/>
                <a:ext cx="6659507" cy="3295774"/>
              </a:xfrm>
              <a:prstGeom prst="rect">
                <a:avLst/>
              </a:prstGeom>
              <a:blipFill rotWithShape="0">
                <a:blip r:embed="rId3"/>
                <a:stretch>
                  <a:fillRect l="-3388" r="-32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7"/>
          <p:cNvSpPr txBox="1"/>
          <p:nvPr/>
        </p:nvSpPr>
        <p:spPr>
          <a:xfrm>
            <a:off x="1028700" y="7745218"/>
            <a:ext cx="6803258" cy="17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>
                <a:solidFill>
                  <a:srgbClr val="000000"/>
                </a:solidFill>
                <a:latin typeface="Open Sauce Light"/>
              </a:rPr>
              <a:t>Akan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tetapi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terdapat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beberapa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pasien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biaya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pengobatannya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tertutupi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oleh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premi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levelnya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seperti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ditunjukkan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pada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visualisasi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di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samping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210300"/>
            <a:ext cx="665950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Semua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biaya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pengobatan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pasien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tertutupi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dengan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premi</a:t>
            </a:r>
            <a:r>
              <a:rPr lang="en-US" sz="3000" dirty="0">
                <a:solidFill>
                  <a:srgbClr val="02036D"/>
                </a:solidFill>
                <a:latin typeface="Open Sauce"/>
              </a:rPr>
              <a:t> </a:t>
            </a:r>
            <a:r>
              <a:rPr lang="en-US" sz="3000" dirty="0" err="1">
                <a:solidFill>
                  <a:srgbClr val="02036D"/>
                </a:solidFill>
                <a:latin typeface="Open Sauce"/>
              </a:rPr>
              <a:t>alaminya</a:t>
            </a:r>
            <a:endParaRPr lang="en-US" sz="3000" dirty="0">
              <a:solidFill>
                <a:srgbClr val="02036D"/>
              </a:solidFill>
              <a:latin typeface="Open Sauc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432224"/>
            <a:ext cx="9007763" cy="64800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762"/>
            <a:ext cx="665950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Lexend Deca"/>
              </a:rPr>
              <a:t>Kasus 1.4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71749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2367392"/>
            <a:ext cx="5821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2678461"/>
            <a:ext cx="7618751" cy="177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</a:pPr>
            <a:endParaRPr/>
          </a:p>
          <a:p>
            <a:pPr marL="0" lvl="0" indent="0" algn="just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Open Sauce"/>
              </a:rPr>
              <a:t>Perhitungan premi dengan menggunakan produk asuransi Smart Health Care Premier Plus dari Allianz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73265"/>
            <a:ext cx="7618751" cy="221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Apabila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demikian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maka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akan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ada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banyak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pasien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biaya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pengobatannya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tertutupi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oleh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preminya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seperti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pada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visualisasi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  di </a:t>
            </a:r>
            <a:r>
              <a:rPr lang="en-US" sz="2700" dirty="0" err="1">
                <a:solidFill>
                  <a:srgbClr val="000000"/>
                </a:solidFill>
                <a:latin typeface="Open Sauce Light"/>
              </a:rPr>
              <a:t>samping</a:t>
            </a:r>
            <a:r>
              <a:rPr lang="en-US" sz="2700" dirty="0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algn="just">
              <a:lnSpc>
                <a:spcPts val="3510"/>
              </a:lnSpc>
            </a:pPr>
            <a:endParaRPr lang="en-US" sz="27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73812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2036D"/>
                </a:solidFill>
                <a:latin typeface="Open Sauce"/>
              </a:rPr>
              <a:t>Besar preminya akan menyesuaikan rata-rata tagihan dari setiap pasien yang ada di segmennya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933700"/>
            <a:ext cx="8464146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5262" y="4004660"/>
            <a:ext cx="13537475" cy="235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9"/>
              </a:lnSpc>
            </a:pPr>
            <a:r>
              <a:rPr lang="en-US" sz="8344">
                <a:solidFill>
                  <a:srgbClr val="FFFFFF"/>
                </a:solidFill>
                <a:latin typeface="Lexend Deca"/>
              </a:rPr>
              <a:t>Perhitungan Fungsi Biaya dan Rate of Return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396633"/>
            <a:ext cx="7779754" cy="1499378"/>
            <a:chOff x="0" y="0"/>
            <a:chExt cx="10373006" cy="1999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7293" y="326486"/>
              <a:ext cx="7925712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Alat MRI yang digunakan adalah MRI 3T.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461225"/>
            <a:ext cx="7779754" cy="1573872"/>
            <a:chOff x="0" y="0"/>
            <a:chExt cx="10373006" cy="2098496"/>
          </a:xfrm>
        </p:grpSpPr>
        <p:sp>
          <p:nvSpPr>
            <p:cNvPr id="7" name="TextBox 7"/>
            <p:cNvSpPr txBox="1"/>
            <p:nvPr/>
          </p:nvSpPr>
          <p:spPr>
            <a:xfrm>
              <a:off x="2447293" y="129996"/>
              <a:ext cx="7925712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Maintenance alat MRI dilakukan sebanyak 4 kali dalam setahun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411991"/>
            <a:ext cx="7779754" cy="1499378"/>
            <a:chOff x="0" y="0"/>
            <a:chExt cx="10373006" cy="199917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289800" y="9525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47293" y="30671"/>
              <a:ext cx="7925712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Terdapat 32 pasien yang mengunjungi klinik dalam satu hari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205620"/>
            <a:ext cx="15895147" cy="98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1"/>
              </a:lnSpc>
              <a:spcBef>
                <a:spcPct val="0"/>
              </a:spcBef>
            </a:pPr>
            <a:r>
              <a:rPr lang="en-US" sz="6147">
                <a:solidFill>
                  <a:srgbClr val="000000"/>
                </a:solidFill>
                <a:latin typeface="Lexend Deca Bold"/>
              </a:rPr>
              <a:t>ASUMSI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443169" y="2398027"/>
            <a:ext cx="1515986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9678010" y="4393811"/>
            <a:ext cx="7779754" cy="1499378"/>
            <a:chOff x="0" y="0"/>
            <a:chExt cx="10373006" cy="199917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89800" y="9525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447293" y="30671"/>
              <a:ext cx="7925712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Harga yang digunakan merupakan harga pada tahun 2022.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78010" y="6711536"/>
            <a:ext cx="7779754" cy="1499378"/>
            <a:chOff x="0" y="0"/>
            <a:chExt cx="10373006" cy="199917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447293" y="326486"/>
              <a:ext cx="7925712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315396"/>
                  </a:solidFill>
                  <a:latin typeface="Lexend Deca Bold"/>
                </a:rPr>
                <a:t>Premi dibayarkan pada awal tahun.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066305"/>
            <a:ext cx="1499378" cy="14993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46050" y="3075830"/>
            <a:ext cx="106467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Dec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64170" y="7225434"/>
            <a:ext cx="5944284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15396"/>
                </a:solidFill>
                <a:latin typeface="Lexend Deca Bold"/>
              </a:rPr>
              <a:t>Alat MRI yang digunakan adalah MRI 3T dengan daya 7160.31 watt.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1499378" cy="14993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46050" y="5279097"/>
            <a:ext cx="106467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Dec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4170" y="5378839"/>
            <a:ext cx="594428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 err="1">
                <a:solidFill>
                  <a:srgbClr val="315396"/>
                </a:solidFill>
                <a:latin typeface="Lexend Deca Bold"/>
              </a:rPr>
              <a:t>Biaya</a:t>
            </a:r>
            <a:r>
              <a:rPr lang="en-US" sz="3000" dirty="0">
                <a:solidFill>
                  <a:srgbClr val="315396"/>
                </a:solidFill>
                <a:latin typeface="Lexend Deca Bold"/>
              </a:rPr>
              <a:t> </a:t>
            </a:r>
            <a:r>
              <a:rPr lang="en-US" sz="3000" dirty="0" err="1">
                <a:solidFill>
                  <a:srgbClr val="315396"/>
                </a:solidFill>
                <a:latin typeface="Lexend Deca Bold"/>
              </a:rPr>
              <a:t>penangan</a:t>
            </a:r>
            <a:r>
              <a:rPr lang="en-US" sz="3000" dirty="0">
                <a:solidFill>
                  <a:srgbClr val="315396"/>
                </a:solidFill>
                <a:latin typeface="Lexend Deca Bold"/>
              </a:rPr>
              <a:t> </a:t>
            </a:r>
            <a:r>
              <a:rPr lang="en-US" sz="3000" dirty="0" err="1">
                <a:solidFill>
                  <a:srgbClr val="315396"/>
                </a:solidFill>
                <a:latin typeface="Lexend Deca Bold"/>
              </a:rPr>
              <a:t>dokter</a:t>
            </a:r>
            <a:r>
              <a:rPr lang="en-US" sz="3000" dirty="0">
                <a:solidFill>
                  <a:srgbClr val="315396"/>
                </a:solidFill>
                <a:latin typeface="Lexend Deca Bold"/>
              </a:rPr>
              <a:t> </a:t>
            </a:r>
            <a:r>
              <a:rPr lang="en-US" sz="3000" dirty="0" err="1">
                <a:solidFill>
                  <a:srgbClr val="315396"/>
                </a:solidFill>
                <a:latin typeface="Lexend Deca Bold"/>
              </a:rPr>
              <a:t>adalah</a:t>
            </a:r>
            <a:r>
              <a:rPr lang="en-US" sz="3000" dirty="0">
                <a:solidFill>
                  <a:srgbClr val="315396"/>
                </a:solidFill>
                <a:latin typeface="Lexend Deca Bold"/>
              </a:rPr>
              <a:t> Rp200.000,00/</a:t>
            </a:r>
            <a:r>
              <a:rPr lang="en-US" sz="3000" dirty="0" err="1">
                <a:solidFill>
                  <a:srgbClr val="315396"/>
                </a:solidFill>
                <a:latin typeface="Lexend Deca Bold"/>
              </a:rPr>
              <a:t>sesi</a:t>
            </a:r>
            <a:endParaRPr lang="en-US" sz="3000" dirty="0">
              <a:solidFill>
                <a:srgbClr val="315396"/>
              </a:solidFill>
              <a:latin typeface="Lexend Deca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137461"/>
            <a:ext cx="1499378" cy="149937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46050" y="7273059"/>
            <a:ext cx="106467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Deca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4170" y="3079783"/>
            <a:ext cx="5944284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15396"/>
                </a:solidFill>
                <a:latin typeface="Lexend Deca Bold"/>
              </a:rPr>
              <a:t>Biaya listrik untuk Rumah Sakit/Klinik adalah Rp1.114,74/kWh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15895147" cy="1182882"/>
            <a:chOff x="0" y="0"/>
            <a:chExt cx="21193529" cy="15771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21193529" cy="1298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1"/>
                </a:lnSpc>
                <a:spcBef>
                  <a:spcPct val="0"/>
                </a:spcBef>
              </a:pPr>
              <a:r>
                <a:rPr lang="en-US" sz="6147">
                  <a:solidFill>
                    <a:srgbClr val="000000"/>
                  </a:solidFill>
                  <a:latin typeface="Lexend Deca Bold"/>
                </a:rPr>
                <a:t>DATA YANG DIKETAHUI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552626" y="1513677"/>
              <a:ext cx="20213148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479546" y="2870233"/>
            <a:ext cx="7779754" cy="1943100"/>
            <a:chOff x="0" y="0"/>
            <a:chExt cx="10373006" cy="25908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95814"/>
              <a:ext cx="1999171" cy="199917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89800" y="305339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4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447293" y="-38100"/>
              <a:ext cx="7925712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Alat MRI yang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digunakan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adalah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MRI 3T Signa Pioneer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dengan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harga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1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alatnya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adalah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Rp20.479.004.321,00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79546" y="5114925"/>
            <a:ext cx="8275055" cy="1527953"/>
            <a:chOff x="0" y="-38100"/>
            <a:chExt cx="11033406" cy="2037271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99171" cy="1999171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89800" y="177621"/>
              <a:ext cx="1419571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Lexend Deca"/>
                </a:rPr>
                <a:t>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359087" y="-38100"/>
              <a:ext cx="8674319" cy="1956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Maintenance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alat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MRI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dilakukan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setiap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kuartal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dengan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biaya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sebesar</a:t>
              </a:r>
              <a:r>
                <a:rPr lang="en-US" sz="3000" dirty="0">
                  <a:solidFill>
                    <a:srgbClr val="315396"/>
                  </a:solidFill>
                  <a:latin typeface="Lexend Deca Bold"/>
                </a:rPr>
                <a:t> Rp144.000.000,00/</a:t>
              </a:r>
              <a:r>
                <a:rPr lang="en-US" sz="3000" dirty="0" err="1">
                  <a:solidFill>
                    <a:srgbClr val="315396"/>
                  </a:solidFill>
                  <a:latin typeface="Lexend Deca Bold"/>
                </a:rPr>
                <a:t>kuartal</a:t>
              </a:r>
              <a:endParaRPr lang="en-US" sz="3000" dirty="0">
                <a:solidFill>
                  <a:srgbClr val="315396"/>
                </a:solidFill>
                <a:latin typeface="Lexend Deca Bold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79546" y="7137461"/>
            <a:ext cx="1499378" cy="14993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696896" y="7273059"/>
            <a:ext cx="106467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Deca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15016" y="7372801"/>
            <a:ext cx="594428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15396"/>
                </a:solidFill>
                <a:latin typeface="Lexend Deca Bold"/>
              </a:rPr>
              <a:t>Waktu penggunaan alat MRI adalah 7 menit/orang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8075" y="0"/>
            <a:ext cx="4027361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560" y="1567587"/>
            <a:ext cx="8115440" cy="1708588"/>
            <a:chOff x="0" y="0"/>
            <a:chExt cx="10820586" cy="2278117"/>
          </a:xfrm>
        </p:grpSpPr>
        <p:sp>
          <p:nvSpPr>
            <p:cNvPr id="4" name="TextBox 4"/>
            <p:cNvSpPr txBox="1"/>
            <p:nvPr/>
          </p:nvSpPr>
          <p:spPr>
            <a:xfrm>
              <a:off x="93" y="66675"/>
              <a:ext cx="10567012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Lexend Deca"/>
                </a:rPr>
                <a:t>PEMASUKAN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3" y="1813720"/>
              <a:ext cx="1056701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 rot="10087">
              <a:off x="70" y="1870221"/>
              <a:ext cx="10820447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6431162"/>
            <a:ext cx="16230600" cy="162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</a:pPr>
            <a:r>
              <a:rPr lang="en-US" sz="3299">
                <a:solidFill>
                  <a:srgbClr val="000000"/>
                </a:solidFill>
                <a:latin typeface="Open Sauce"/>
              </a:rPr>
              <a:t>Dalam kasus ini tidak terdapat pemasukan tetap. Sumber pemasukan berasal dari pemasukan variabel yang bergantung dengan banyaknya pasien dan biaya pemeriksaan MRI.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605" y="4221882"/>
            <a:ext cx="1741678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>
                <a:solidFill>
                  <a:srgbClr val="02036D"/>
                </a:solidFill>
                <a:latin typeface="Open Sans Light Bold"/>
              </a:rPr>
              <a:t>TOTAL PEMASUKAN = PEMASUKAN TETAP + PEMASUKAN VARIABEL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32160"/>
            <a:ext cx="792525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028700" y="1714509"/>
            <a:ext cx="16462142" cy="740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499" dirty="0">
                <a:solidFill>
                  <a:srgbClr val="000000"/>
                </a:solidFill>
                <a:latin typeface="Open Sauce Bold"/>
              </a:rPr>
              <a:t>KASUS 2.1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pengobatan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oleh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pasien</a:t>
            </a:r>
            <a:endParaRPr lang="en-US" sz="3499" dirty="0">
              <a:solidFill>
                <a:srgbClr val="000000"/>
              </a:solidFill>
              <a:latin typeface="Open Sauce"/>
            </a:endParaRP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Total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: Rp12.714.276.750,00</a:t>
            </a:r>
          </a:p>
          <a:p>
            <a:pPr>
              <a:lnSpc>
                <a:spcPts val="5284"/>
              </a:lnSpc>
            </a:pPr>
            <a:endParaRPr lang="en-US" sz="3499" dirty="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5284"/>
              </a:lnSpc>
            </a:pPr>
            <a:r>
              <a:rPr lang="en-US" sz="3499" dirty="0">
                <a:solidFill>
                  <a:srgbClr val="000000"/>
                </a:solidFill>
                <a:latin typeface="Open Sauce Bold"/>
              </a:rPr>
              <a:t>KASUS 2.2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 smtClean="0">
                <a:solidFill>
                  <a:srgbClr val="000000"/>
                </a:solidFill>
                <a:latin typeface="Open Sauce"/>
              </a:rPr>
              <a:t>pemodelan</a:t>
            </a:r>
            <a:r>
              <a:rPr lang="en-US" sz="3499" dirty="0" smtClean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 smtClean="0">
                <a:solidFill>
                  <a:srgbClr val="000000"/>
                </a:solidFill>
                <a:latin typeface="Open Sauce"/>
              </a:rPr>
              <a:t>perhitungan</a:t>
            </a:r>
            <a:r>
              <a:rPr lang="en-US" sz="3499" dirty="0" smtClean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 smtClean="0">
                <a:solidFill>
                  <a:srgbClr val="000000"/>
                </a:solidFill>
                <a:latin typeface="Open Sauce"/>
              </a:rPr>
              <a:t>premi</a:t>
            </a:r>
            <a:r>
              <a:rPr lang="en-US" sz="3499" dirty="0" smtClean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 smtClean="0">
                <a:solidFill>
                  <a:srgbClr val="000000"/>
                </a:solidFill>
                <a:latin typeface="Open Sauce"/>
              </a:rPr>
              <a:t>kasus</a:t>
            </a:r>
            <a:r>
              <a:rPr lang="en-US" sz="3499" dirty="0" smtClean="0">
                <a:solidFill>
                  <a:srgbClr val="000000"/>
                </a:solidFill>
                <a:latin typeface="Open Sauce"/>
              </a:rPr>
              <a:t> 1.1</a:t>
            </a:r>
            <a:endParaRPr lang="en-US" sz="3499" dirty="0">
              <a:solidFill>
                <a:srgbClr val="000000"/>
              </a:solidFill>
              <a:latin typeface="Open Sauce"/>
            </a:endParaRP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Total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: Rp35.160.208.562,00</a:t>
            </a:r>
          </a:p>
          <a:p>
            <a:pPr>
              <a:lnSpc>
                <a:spcPts val="5284"/>
              </a:lnSpc>
            </a:pPr>
            <a:endParaRPr lang="en-US" sz="3499" dirty="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5284"/>
              </a:lnSpc>
            </a:pPr>
            <a:r>
              <a:rPr lang="en-US" sz="3499" dirty="0">
                <a:solidFill>
                  <a:srgbClr val="000000"/>
                </a:solidFill>
                <a:latin typeface="Open Sauce Bold"/>
              </a:rPr>
              <a:t>KASUS 2.3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pemodelan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perhitungan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premi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kasus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1.2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Total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: Rp18.155.355.039,00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647" y="595313"/>
            <a:ext cx="851835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02036D"/>
                </a:solidFill>
                <a:latin typeface="Lexend Deca Bold"/>
              </a:rPr>
              <a:t>PEMASUKAN VARIABEL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32160"/>
            <a:ext cx="792525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838659" y="2431982"/>
            <a:ext cx="16230600" cy="537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499" dirty="0">
                <a:solidFill>
                  <a:srgbClr val="000000"/>
                </a:solidFill>
                <a:latin typeface="Open Sauce Bold"/>
              </a:rPr>
              <a:t>KASUS 2.4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pemodelan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perhitungan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premi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kasus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1.3.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Total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: Rp24.486.286.348,00</a:t>
            </a:r>
          </a:p>
          <a:p>
            <a:pPr>
              <a:lnSpc>
                <a:spcPts val="5284"/>
              </a:lnSpc>
            </a:pPr>
            <a:endParaRPr lang="en-US" sz="3499" dirty="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5284"/>
              </a:lnSpc>
            </a:pPr>
            <a:r>
              <a:rPr lang="en-US" sz="3499" dirty="0">
                <a:solidFill>
                  <a:srgbClr val="000000"/>
                </a:solidFill>
                <a:latin typeface="Open Sauce Bold"/>
              </a:rPr>
              <a:t>KASUS 2.5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premi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asuransi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SmartHealth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Care Premier Plus.</a:t>
            </a:r>
          </a:p>
          <a:p>
            <a:pPr marL="755642" lvl="1" indent="-377821">
              <a:lnSpc>
                <a:spcPts val="528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Total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pemasukan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: Rp12.733.457.500,00</a:t>
            </a:r>
          </a:p>
          <a:p>
            <a:pPr>
              <a:lnSpc>
                <a:spcPts val="5284"/>
              </a:lnSpc>
            </a:pPr>
            <a:endParaRPr lang="en-US" sz="3499" dirty="0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7935" y="-169009"/>
            <a:ext cx="4027361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35745" y="1028700"/>
            <a:ext cx="8115440" cy="1719383"/>
            <a:chOff x="0" y="0"/>
            <a:chExt cx="10820586" cy="2292510"/>
          </a:xfrm>
        </p:grpSpPr>
        <p:sp>
          <p:nvSpPr>
            <p:cNvPr id="4" name="TextBox 4"/>
            <p:cNvSpPr txBox="1"/>
            <p:nvPr/>
          </p:nvSpPr>
          <p:spPr>
            <a:xfrm>
              <a:off x="93" y="76200"/>
              <a:ext cx="10567012" cy="1559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10"/>
                </a:lnSpc>
              </a:pPr>
              <a:r>
                <a:rPr lang="en-US" sz="8100">
                  <a:solidFill>
                    <a:srgbClr val="000000"/>
                  </a:solidFill>
                  <a:latin typeface="Lexend Deca"/>
                </a:rPr>
                <a:t>PENGELUARAN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3" y="1828113"/>
              <a:ext cx="1056701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 rot="10087">
              <a:off x="70" y="1884614"/>
              <a:ext cx="10820447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240491" y="6969401"/>
            <a:ext cx="17416789" cy="256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0" lvl="1" indent="-421000">
              <a:lnSpc>
                <a:spcPts val="5069"/>
              </a:lnSpc>
              <a:buFont typeface="Arial"/>
              <a:buChar char="•"/>
            </a:pP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Pengeluaran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tetap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maintenance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alat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MRI dan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alat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MRI.</a:t>
            </a:r>
          </a:p>
          <a:p>
            <a:pPr marL="842000" lvl="1" indent="-421000">
              <a:lnSpc>
                <a:spcPts val="5069"/>
              </a:lnSpc>
              <a:buFont typeface="Arial"/>
              <a:buChar char="•"/>
            </a:pP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Pengeluaran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variabel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berasal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dari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listrik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dan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penanganan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dokter</a:t>
            </a:r>
            <a:r>
              <a:rPr lang="en-US" sz="3899" dirty="0">
                <a:solidFill>
                  <a:srgbClr val="000000"/>
                </a:solidFill>
                <a:latin typeface="Open Sauce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0491" y="4258667"/>
            <a:ext cx="1780701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2036D"/>
                </a:solidFill>
                <a:latin typeface="Open Sans Light Bold"/>
              </a:rPr>
              <a:t>TOTAL PENGELUARAN = PENGELUARAN TETAP + PENGELUARAN VARIABEL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12683673" y="0"/>
            <a:ext cx="5604327" cy="56043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0806" y="2125888"/>
            <a:ext cx="11947361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02036D"/>
                </a:solidFill>
                <a:latin typeface="Open Sauce Light Bold"/>
              </a:rPr>
              <a:t>Bagaimana membuat model matematika yang sesuai untuk menentukan biaya jasa pelayanan MRI?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0806" y="4098290"/>
            <a:ext cx="11947361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02036D"/>
                </a:solidFill>
                <a:latin typeface="Open Sauce Light Bold"/>
              </a:rPr>
              <a:t>Berdasarkan model yang diperoleh, bagaimana potensi dari berinvestasi di jasa pelayanan MRI?</a:t>
            </a:r>
          </a:p>
        </p:txBody>
      </p:sp>
      <p:sp>
        <p:nvSpPr>
          <p:cNvPr id="5" name="AutoShape 5"/>
          <p:cNvSpPr/>
          <p:nvPr/>
        </p:nvSpPr>
        <p:spPr>
          <a:xfrm>
            <a:off x="930806" y="3640363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30806" y="5556702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967123" y="7596034"/>
            <a:ext cx="12730230" cy="1662266"/>
            <a:chOff x="0" y="0"/>
            <a:chExt cx="16973640" cy="2216355"/>
          </a:xfrm>
        </p:grpSpPr>
        <p:sp>
          <p:nvSpPr>
            <p:cNvPr id="8" name="TextBox 8"/>
            <p:cNvSpPr txBox="1"/>
            <p:nvPr/>
          </p:nvSpPr>
          <p:spPr>
            <a:xfrm>
              <a:off x="0" y="266709"/>
              <a:ext cx="16473917" cy="16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840"/>
                </a:lnSpc>
              </a:pPr>
              <a:r>
                <a:rPr lang="en-US" sz="8200">
                  <a:solidFill>
                    <a:srgbClr val="000000"/>
                  </a:solidFill>
                  <a:latin typeface="Lexend Deca"/>
                </a:rPr>
                <a:t>Rumusan Masalah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3394831" y="0"/>
              <a:ext cx="1357873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8038">
              <a:off x="3394812" y="2136980"/>
              <a:ext cx="13578772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32160"/>
            <a:ext cx="792525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186198" y="3771900"/>
            <a:ext cx="15915603" cy="361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9"/>
              </a:lnSpc>
            </a:pPr>
            <a:r>
              <a:rPr lang="en-US" sz="3999" u="sng" dirty="0">
                <a:solidFill>
                  <a:srgbClr val="000000"/>
                </a:solidFill>
                <a:latin typeface="Lexend Deca"/>
              </a:rPr>
              <a:t>BIAYA ALAT MRI</a:t>
            </a:r>
          </a:p>
          <a:p>
            <a:pPr>
              <a:lnSpc>
                <a:spcPts val="5435"/>
              </a:lnSpc>
            </a:pPr>
            <a:r>
              <a:rPr lang="en-US" sz="3599" dirty="0">
                <a:solidFill>
                  <a:srgbClr val="000000"/>
                </a:solidFill>
                <a:latin typeface="Open Sauce"/>
              </a:rPr>
              <a:t>     Harga </a:t>
            </a:r>
            <a:r>
              <a:rPr lang="en-US" sz="3599" dirty="0" err="1">
                <a:solidFill>
                  <a:srgbClr val="000000"/>
                </a:solidFill>
                <a:latin typeface="Open Sauce"/>
              </a:rPr>
              <a:t>alat</a:t>
            </a:r>
            <a:r>
              <a:rPr lang="en-US" sz="3599" dirty="0">
                <a:solidFill>
                  <a:srgbClr val="000000"/>
                </a:solidFill>
                <a:latin typeface="Open Sauce"/>
              </a:rPr>
              <a:t> MRI 3T Signa Pioneer </a:t>
            </a:r>
            <a:r>
              <a:rPr lang="en-US" sz="3599" dirty="0" err="1">
                <a:solidFill>
                  <a:srgbClr val="000000"/>
                </a:solidFill>
                <a:latin typeface="Open Sauce"/>
              </a:rPr>
              <a:t>adalah</a:t>
            </a:r>
            <a:r>
              <a:rPr lang="en-US" sz="3599" dirty="0">
                <a:solidFill>
                  <a:srgbClr val="000000"/>
                </a:solidFill>
                <a:latin typeface="Open Sauce"/>
              </a:rPr>
              <a:t> Rp20.479.004.321,00</a:t>
            </a:r>
          </a:p>
          <a:p>
            <a:pPr>
              <a:lnSpc>
                <a:spcPts val="6039"/>
              </a:lnSpc>
            </a:pPr>
            <a:endParaRPr lang="en-US" sz="3599" dirty="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6039"/>
              </a:lnSpc>
            </a:pPr>
            <a:r>
              <a:rPr lang="en-US" sz="3999" u="sng" dirty="0">
                <a:solidFill>
                  <a:srgbClr val="000000"/>
                </a:solidFill>
                <a:latin typeface="Lexend Deca"/>
              </a:rPr>
              <a:t>BIAYA MAINTENANCE ALAT MRI</a:t>
            </a:r>
          </a:p>
          <a:p>
            <a:pPr>
              <a:lnSpc>
                <a:spcPts val="5284"/>
              </a:lnSpc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    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Dalam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setahun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maintenance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alat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MRI </a:t>
            </a:r>
            <a:r>
              <a:rPr lang="en-US" sz="3499" dirty="0" err="1">
                <a:solidFill>
                  <a:srgbClr val="000000"/>
                </a:solidFill>
                <a:latin typeface="Open Sauce"/>
              </a:rPr>
              <a:t>adalah</a:t>
            </a:r>
            <a:r>
              <a:rPr lang="en-US" sz="3499" dirty="0">
                <a:solidFill>
                  <a:srgbClr val="000000"/>
                </a:solidFill>
                <a:latin typeface="Open Sauce"/>
              </a:rPr>
              <a:t> Rp576.000.000,00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227" y="1848388"/>
            <a:ext cx="926820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 dirty="0">
                <a:solidFill>
                  <a:srgbClr val="02036D"/>
                </a:solidFill>
                <a:latin typeface="Lexend Deca Bold"/>
              </a:rPr>
              <a:t>PENGELUARAN TETAP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32160"/>
            <a:ext cx="792525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111351" y="1769198"/>
            <a:ext cx="16230600" cy="781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5"/>
              </a:lnSpc>
            </a:pPr>
            <a:r>
              <a:rPr lang="en-US" sz="4000" u="sng" dirty="0">
                <a:solidFill>
                  <a:srgbClr val="000000"/>
                </a:solidFill>
                <a:latin typeface="Lexend Deca"/>
              </a:rPr>
              <a:t>BIAYA LISTRIK</a:t>
            </a:r>
          </a:p>
          <a:p>
            <a:pPr marL="842000" lvl="1" indent="-421000">
              <a:lnSpc>
                <a:spcPts val="659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Perhitungan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listrik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: </a:t>
            </a:r>
          </a:p>
          <a:p>
            <a:pPr>
              <a:lnSpc>
                <a:spcPts val="6083"/>
              </a:lnSpc>
            </a:pPr>
            <a:r>
              <a:rPr lang="en-US" sz="2800" dirty="0">
                <a:solidFill>
                  <a:srgbClr val="000000"/>
                </a:solidFill>
                <a:latin typeface="Open Sauce"/>
              </a:rPr>
              <a:t>          Total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listrik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= 365 x (total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pasien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) x (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penggunaan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daya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/1000) </a:t>
            </a:r>
          </a:p>
          <a:p>
            <a:pPr marL="842000" lvl="1" indent="-421000">
              <a:lnSpc>
                <a:spcPts val="659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Perhitungan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penggunaan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daya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:</a:t>
            </a:r>
          </a:p>
          <a:p>
            <a:pPr>
              <a:lnSpc>
                <a:spcPts val="6083"/>
              </a:lnSpc>
            </a:pPr>
            <a:r>
              <a:rPr lang="en-US" sz="2800" dirty="0">
                <a:solidFill>
                  <a:srgbClr val="000000"/>
                </a:solidFill>
                <a:latin typeface="Open Sauce"/>
              </a:rPr>
              <a:t>         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Penggunaan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daya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= (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daya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alat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MRI) x (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waktu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penggunaan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alat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) x (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harga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listrik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/kWh) </a:t>
            </a:r>
          </a:p>
          <a:p>
            <a:pPr marL="777232" lvl="1" indent="-388616">
              <a:lnSpc>
                <a:spcPts val="6083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"/>
              </a:rPr>
              <a:t>Total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biaya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listrik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per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/>
              </a:rPr>
              <a:t>adalah</a:t>
            </a:r>
            <a:r>
              <a:rPr lang="en-US" sz="2800" dirty="0">
                <a:solidFill>
                  <a:srgbClr val="000000"/>
                </a:solidFill>
                <a:latin typeface="Open Sauce"/>
              </a:rPr>
              <a:t> Rp10.876.647,00</a:t>
            </a:r>
          </a:p>
          <a:p>
            <a:pPr marL="388616" lvl="1">
              <a:lnSpc>
                <a:spcPts val="6083"/>
              </a:lnSpc>
            </a:pPr>
            <a:endParaRPr lang="en-US" sz="3599" dirty="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6039"/>
              </a:lnSpc>
            </a:pPr>
            <a:r>
              <a:rPr lang="en-US" sz="4000" u="sng" dirty="0">
                <a:solidFill>
                  <a:srgbClr val="000000"/>
                </a:solidFill>
                <a:latin typeface="Lexend Deca"/>
              </a:rPr>
              <a:t>BIAYA PENANGANAN DOKTER</a:t>
            </a:r>
          </a:p>
          <a:p>
            <a:pPr>
              <a:lnSpc>
                <a:spcPts val="5284"/>
              </a:lnSpc>
            </a:pPr>
            <a:r>
              <a:rPr lang="en-US" sz="3600" dirty="0">
                <a:solidFill>
                  <a:srgbClr val="000000"/>
                </a:solidFill>
                <a:latin typeface="Lexend Deca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Biaya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penanganan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dokter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dikeluarkan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setahun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adalah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Rp1.996.800.000,00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asumsi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setahun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terdapat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312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hari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uce" panose="020B0604020202020204" charset="0"/>
              </a:rPr>
              <a:t>kerja</a:t>
            </a: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605058"/>
            <a:ext cx="1052850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2036D"/>
                </a:solidFill>
                <a:latin typeface="Lexend Deca Bold"/>
              </a:rPr>
              <a:t>PENGELUARAN VARIABEL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32160"/>
            <a:ext cx="792525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143459" y="4607969"/>
            <a:ext cx="15621000" cy="1071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59"/>
              </a:lnSpc>
            </a:pPr>
            <a:r>
              <a:rPr lang="en-US" sz="6600" b="1" dirty="0">
                <a:solidFill>
                  <a:srgbClr val="02036D"/>
                </a:solidFill>
                <a:latin typeface="Lexend Deca Bold"/>
              </a:rPr>
              <a:t>Total </a:t>
            </a:r>
            <a:r>
              <a:rPr lang="en-US" sz="6600" b="1" dirty="0" err="1">
                <a:solidFill>
                  <a:srgbClr val="02036D"/>
                </a:solidFill>
                <a:latin typeface="Lexend Deca Bold"/>
              </a:rPr>
              <a:t>Pengeluaran</a:t>
            </a:r>
            <a:r>
              <a:rPr lang="en-US" sz="6600" b="1" dirty="0">
                <a:solidFill>
                  <a:srgbClr val="02036D"/>
                </a:solidFill>
                <a:latin typeface="Lexend Deca Bold"/>
              </a:rPr>
              <a:t> = Rp23.051.834.120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84980" y="-242767"/>
            <a:ext cx="4027361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5815" y="3518972"/>
            <a:ext cx="7925259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1028700" y="1187568"/>
            <a:ext cx="11240581" cy="1254128"/>
            <a:chOff x="0" y="0"/>
            <a:chExt cx="14987441" cy="1672171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4177399" cy="150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90"/>
                </a:lnSpc>
              </a:pPr>
              <a:r>
                <a:rPr lang="en-US" sz="7900">
                  <a:solidFill>
                    <a:srgbClr val="000000"/>
                  </a:solidFill>
                  <a:latin typeface="Lexend Deca"/>
                </a:rPr>
                <a:t>RATE OF RETURN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608671"/>
              <a:ext cx="14987441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5074920"/>
            <a:ext cx="16573500" cy="483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899" dirty="0" err="1">
                <a:solidFill>
                  <a:srgbClr val="000000"/>
                </a:solidFill>
                <a:latin typeface="Lexend Deca"/>
              </a:rPr>
              <a:t>Diperoleh</a:t>
            </a:r>
            <a:r>
              <a:rPr lang="en-US" sz="3899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Lexend Deca"/>
              </a:rPr>
              <a:t>Ror</a:t>
            </a:r>
            <a:r>
              <a:rPr lang="en-US" sz="3899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Lexend Deca"/>
              </a:rPr>
              <a:t>sebagai</a:t>
            </a:r>
            <a:r>
              <a:rPr lang="en-US" sz="3899" dirty="0">
                <a:solidFill>
                  <a:srgbClr val="000000"/>
                </a:solidFill>
                <a:latin typeface="Lexend Deca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Lexend Deca"/>
              </a:rPr>
              <a:t>berikut</a:t>
            </a:r>
            <a:r>
              <a:rPr lang="en-US" sz="3899" dirty="0">
                <a:solidFill>
                  <a:srgbClr val="000000"/>
                </a:solidFill>
                <a:latin typeface="Lexend Deca"/>
              </a:rPr>
              <a:t> :</a:t>
            </a:r>
          </a:p>
          <a:p>
            <a:pPr marL="571500" indent="-571500">
              <a:lnSpc>
                <a:spcPts val="6395"/>
              </a:lnSpc>
              <a:buFont typeface="Arial" panose="020B0604020202020204" pitchFamily="34" charset="0"/>
              <a:buChar char="•"/>
            </a:pPr>
            <a:r>
              <a:rPr lang="en-US" sz="3899" dirty="0">
                <a:solidFill>
                  <a:srgbClr val="000000"/>
                </a:solidFill>
                <a:latin typeface="Lexend Deca"/>
              </a:rPr>
              <a:t>KASUS 2.1 : -50.48%</a:t>
            </a:r>
          </a:p>
          <a:p>
            <a:pPr marL="571500" indent="-571500">
              <a:lnSpc>
                <a:spcPts val="6395"/>
              </a:lnSpc>
              <a:buFont typeface="Arial" panose="020B0604020202020204" pitchFamily="34" charset="0"/>
              <a:buChar char="•"/>
            </a:pPr>
            <a:r>
              <a:rPr lang="en-US" sz="3899" dirty="0">
                <a:solidFill>
                  <a:srgbClr val="000000"/>
                </a:solidFill>
                <a:latin typeface="Lexend Deca"/>
              </a:rPr>
              <a:t>KASUS 2.2 : 59.13%</a:t>
            </a:r>
          </a:p>
          <a:p>
            <a:pPr marL="571500" indent="-571500">
              <a:lnSpc>
                <a:spcPts val="6395"/>
              </a:lnSpc>
              <a:buFont typeface="Arial" panose="020B0604020202020204" pitchFamily="34" charset="0"/>
              <a:buChar char="•"/>
            </a:pPr>
            <a:r>
              <a:rPr lang="en-US" sz="3899" dirty="0">
                <a:solidFill>
                  <a:srgbClr val="000000"/>
                </a:solidFill>
                <a:latin typeface="Lexend Deca"/>
              </a:rPr>
              <a:t>KASUS 2.3 : -23.91%</a:t>
            </a:r>
          </a:p>
          <a:p>
            <a:pPr marL="571500" indent="-571500">
              <a:lnSpc>
                <a:spcPts val="6395"/>
              </a:lnSpc>
              <a:buFont typeface="Arial" panose="020B0604020202020204" pitchFamily="34" charset="0"/>
              <a:buChar char="•"/>
            </a:pPr>
            <a:r>
              <a:rPr lang="en-US" sz="3899" dirty="0">
                <a:solidFill>
                  <a:srgbClr val="000000"/>
                </a:solidFill>
                <a:latin typeface="Lexend Deca"/>
              </a:rPr>
              <a:t>KASUS 2.4 : 7.01%</a:t>
            </a:r>
          </a:p>
          <a:p>
            <a:pPr marL="571500" indent="-571500">
              <a:lnSpc>
                <a:spcPts val="6395"/>
              </a:lnSpc>
              <a:buFont typeface="Arial" panose="020B0604020202020204" pitchFamily="34" charset="0"/>
              <a:buChar char="•"/>
            </a:pPr>
            <a:r>
              <a:rPr lang="en-US" sz="3899" dirty="0">
                <a:solidFill>
                  <a:srgbClr val="000000"/>
                </a:solidFill>
                <a:latin typeface="Lexend Deca"/>
              </a:rPr>
              <a:t>KASUS 2.5 : -50.39%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0491" y="3274617"/>
            <a:ext cx="17807017" cy="1333500"/>
            <a:chOff x="0" y="0"/>
            <a:chExt cx="23742690" cy="17780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23742690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9"/>
                </a:lnSpc>
              </a:pPr>
              <a:r>
                <a:rPr lang="en-US" sz="4399">
                  <a:solidFill>
                    <a:srgbClr val="02036D"/>
                  </a:solidFill>
                  <a:latin typeface="Lexend Deca Bold"/>
                </a:rPr>
                <a:t>RoR = (Total Pemasukan - Total Pengeluaran) x 100%</a:t>
              </a:r>
            </a:p>
            <a:p>
              <a:pPr algn="ctr">
                <a:lnSpc>
                  <a:spcPts val="5279"/>
                </a:lnSpc>
              </a:pPr>
              <a:r>
                <a:rPr lang="en-US" sz="4399">
                  <a:solidFill>
                    <a:srgbClr val="02036D"/>
                  </a:solidFill>
                  <a:latin typeface="Lexend Deca Bold"/>
                </a:rPr>
                <a:t>Biaya Alat MRI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8701">
              <a:off x="5543918" y="942975"/>
              <a:ext cx="12544264" cy="0"/>
            </a:xfrm>
            <a:prstGeom prst="line">
              <a:avLst/>
            </a:prstGeom>
            <a:ln w="63500" cap="rnd">
              <a:solidFill>
                <a:srgbClr val="02036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6088" y="4517073"/>
            <a:ext cx="12935824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9"/>
              </a:lnSpc>
            </a:pPr>
            <a:r>
              <a:rPr lang="en-US" sz="9399">
                <a:solidFill>
                  <a:srgbClr val="FFFFFF"/>
                </a:solidFill>
                <a:latin typeface="Lexend Deca"/>
              </a:rPr>
              <a:t>Rencana Selanjutnya</a:t>
            </a:r>
          </a:p>
        </p:txBody>
      </p:sp>
      <p:sp>
        <p:nvSpPr>
          <p:cNvPr id="3" name="AutoShape 3"/>
          <p:cNvSpPr/>
          <p:nvPr/>
        </p:nvSpPr>
        <p:spPr>
          <a:xfrm>
            <a:off x="5233859" y="4037481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233859" y="6370649"/>
            <a:ext cx="78202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83658"/>
            <a:ext cx="95405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817401" y="6210300"/>
            <a:ext cx="95405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817401" y="4329792"/>
            <a:ext cx="9286804" cy="1595436"/>
            <a:chOff x="0" y="-111065"/>
            <a:chExt cx="12382406" cy="21272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62006" cy="1875771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2454651" y="743008"/>
              <a:ext cx="9927755" cy="127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Menghitung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fungsi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biaya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dari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simulasi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data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analisis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deret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waktu</a:t>
              </a:r>
              <a:endParaRPr lang="en-US" sz="2999" dirty="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71944" y="-111065"/>
              <a:ext cx="651352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 Bold"/>
                </a:rPr>
                <a:t>Fungsi Biaya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4148" y="7139785"/>
            <a:ext cx="8516952" cy="1518322"/>
            <a:chOff x="0" y="0"/>
            <a:chExt cx="11355936" cy="202442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5117" cy="145677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792999" y="751253"/>
              <a:ext cx="8562938" cy="127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Menentukan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rate of return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fungsi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biaya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yang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didapat</a:t>
              </a:r>
              <a:endParaRPr lang="en-US" sz="2999" dirty="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92999" y="-9525"/>
              <a:ext cx="651352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 Bold"/>
                </a:rPr>
                <a:t>Rate of Return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9540565" cy="1681149"/>
            <a:chOff x="0" y="0"/>
            <a:chExt cx="12720754" cy="224153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56404" cy="187577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649049" y="968356"/>
              <a:ext cx="10071705" cy="127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Melakukan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analisis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deret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waktu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untuk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kasus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yang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masih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mengalami</a:t>
              </a:r>
              <a:r>
                <a:rPr lang="en-US" sz="2999" dirty="0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Open Sauce"/>
                </a:rPr>
                <a:t>kerugian</a:t>
              </a:r>
              <a:endParaRPr lang="en-US" sz="2999" dirty="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49049" y="207578"/>
              <a:ext cx="651352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Open Sauce Bold"/>
                </a:rPr>
                <a:t>Analisis</a:t>
              </a:r>
              <a:r>
                <a:rPr lang="en-US" sz="3000" dirty="0">
                  <a:solidFill>
                    <a:srgbClr val="000000"/>
                  </a:solidFill>
                  <a:latin typeface="Open Sauce Bol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Open Sauce Bold"/>
                </a:rPr>
                <a:t>Deret</a:t>
              </a:r>
              <a:r>
                <a:rPr lang="en-US" sz="3000" dirty="0">
                  <a:solidFill>
                    <a:srgbClr val="000000"/>
                  </a:solidFill>
                  <a:latin typeface="Open Sauce Bold"/>
                </a:rPr>
                <a:t> Waktu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028700" y="8877300"/>
            <a:ext cx="95405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7152" y="638792"/>
            <a:ext cx="588811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C7D6F1"/>
                </a:solidFill>
                <a:latin typeface="Lexend Deca"/>
              </a:rPr>
              <a:t>REFERENSI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956" y="1950437"/>
            <a:ext cx="17259300" cy="8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Fungsi Biaya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https://info.atlantisworldwide.com/blog/the-cost-of-an-mri-what-you-should-knowh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ttps://www.alodokter.com/cari-rumah-sakit/new-brain-clinic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https://bimedis.com/ge-signa-hdxt-15t-m2799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https://bimedis.com/ge-signa-pioneer-30t-m20017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https://pusatdata.kontan.co.id/makroekonomi/kurs_bi 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Daftar Harga Listrik per kWh Tahun 2022 Kementerian ESDM (99.co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Pelayanan sosial (pln.co.id)</a:t>
            </a:r>
          </a:p>
          <a:p>
            <a:pPr marL="626111" lvl="1" indent="-313055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https://www.quora.com/How-much-does-a-MRI-scanner-maintenance-cost-every-year</a:t>
            </a:r>
          </a:p>
          <a:p>
            <a:pPr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Perhitungan Premi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Pitacco, E. 2014. Health Insurance : Basic Actuarial Models. Switzerland : Springer International Publishing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https://www.prudential.co.id/id/claims-support/tabel-suku-bunga/ </a:t>
            </a:r>
          </a:p>
          <a:p>
            <a:pPr>
              <a:lnSpc>
                <a:spcPts val="3770"/>
              </a:lnSpc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Notebook Pengerjaan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Lexend Deca"/>
              </a:rPr>
              <a:t>https://colab.research.google.com/drive/1OMyIVR1XX8U4UN2zAkp8C7nJpPbS3Ofs?usp=sharing</a:t>
            </a:r>
          </a:p>
          <a:p>
            <a:pPr>
              <a:lnSpc>
                <a:spcPts val="3770"/>
              </a:lnSpc>
            </a:pPr>
            <a:endParaRPr lang="en-US" sz="2900" u="sng">
              <a:solidFill>
                <a:srgbClr val="FFFFFF"/>
              </a:solidFill>
              <a:latin typeface="Lexend Deca"/>
            </a:endParaRPr>
          </a:p>
          <a:p>
            <a:pPr>
              <a:lnSpc>
                <a:spcPts val="3770"/>
              </a:lnSpc>
              <a:spcBef>
                <a:spcPct val="0"/>
              </a:spcBef>
            </a:pPr>
            <a:endParaRPr lang="en-US" sz="2900" u="sng">
              <a:solidFill>
                <a:srgbClr val="FFFFFF"/>
              </a:solidFill>
              <a:latin typeface="Lexend Dec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7152" y="638792"/>
            <a:ext cx="588811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C7D6F1"/>
                </a:solidFill>
                <a:latin typeface="Lexend Deca"/>
              </a:rPr>
              <a:t>REFERENSI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7219" y="2157432"/>
            <a:ext cx="16793561" cy="426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Asuransi Kesehatan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Thabrany, Hasbullah. Asuransi Kesehatan di Indonesia. Pusat Kajian Ekonomi Kesehatan FKMUI, Depok 2001.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Arimo"/>
              </a:rPr>
              <a:t>https://www.manulife.co.id/id/artikel/istilah-istilah-asuransi-yang-perlu-kamu-pahami.html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Arimo"/>
              </a:rPr>
              <a:t>Produk Asuransi Allianz Indonesia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Arimo"/>
              </a:rPr>
              <a:t>https://kamus.tokopedia.com/f/fixed-cost/ 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Lexend Deca"/>
              </a:rPr>
              <a:t>https://kamus.tokopedia.com/f/variable-cost/ </a:t>
            </a:r>
          </a:p>
          <a:p>
            <a:pPr>
              <a:lnSpc>
                <a:spcPts val="3770"/>
              </a:lnSpc>
              <a:spcBef>
                <a:spcPct val="0"/>
              </a:spcBef>
            </a:pPr>
            <a:endParaRPr lang="en-US" sz="2900">
              <a:solidFill>
                <a:srgbClr val="FFFFFF"/>
              </a:solidFill>
              <a:latin typeface="Lexend Dec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040525"/>
            <a:ext cx="4423150" cy="62059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29329" y="4395307"/>
            <a:ext cx="11429971" cy="161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450"/>
              </a:lnSpc>
            </a:pPr>
            <a:r>
              <a:rPr lang="en-US" sz="11318">
                <a:solidFill>
                  <a:srgbClr val="FFFFFF"/>
                </a:solidFill>
                <a:latin typeface="Lexend Deca"/>
              </a:rPr>
              <a:t>TERIMA KASIH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13026573" y="0"/>
            <a:ext cx="5261427" cy="52614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0806" y="2592613"/>
            <a:ext cx="1194736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>
                <a:solidFill>
                  <a:srgbClr val="02036D"/>
                </a:solidFill>
                <a:latin typeface="Open Sauce Light Bold"/>
              </a:rPr>
              <a:t>Menentukan model biaya jasa pelayanan MRI</a:t>
            </a:r>
            <a:r>
              <a:rPr lang="en-US" sz="3399">
                <a:solidFill>
                  <a:srgbClr val="02036D"/>
                </a:solidFill>
                <a:latin typeface="Arimo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0806" y="3943350"/>
            <a:ext cx="1352888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>
                <a:solidFill>
                  <a:srgbClr val="02036D"/>
                </a:solidFill>
                <a:latin typeface="Open Sauce Light Bold"/>
              </a:rPr>
              <a:t>Menentukan potensi berinvestasi di suatu jasa pelayanan MRI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030570" y="7399656"/>
            <a:ext cx="13228730" cy="2102217"/>
            <a:chOff x="0" y="0"/>
            <a:chExt cx="17638306" cy="2802956"/>
          </a:xfrm>
        </p:grpSpPr>
        <p:sp>
          <p:nvSpPr>
            <p:cNvPr id="6" name="TextBox 6"/>
            <p:cNvSpPr txBox="1"/>
            <p:nvPr/>
          </p:nvSpPr>
          <p:spPr>
            <a:xfrm>
              <a:off x="0" y="197908"/>
              <a:ext cx="16473917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960"/>
                </a:lnSpc>
              </a:pPr>
              <a:r>
                <a:rPr lang="en-US" sz="8300">
                  <a:solidFill>
                    <a:srgbClr val="000000"/>
                  </a:solidFill>
                  <a:latin typeface="Lexend Deca"/>
                </a:rPr>
                <a:t>Tujuan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71648"/>
              <a:ext cx="1647391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50"/>
                </a:lnSpc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10239848" y="0"/>
              <a:ext cx="7398459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0239848" y="2274059"/>
              <a:ext cx="7398459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>
            <a:off x="930806" y="3411763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30806" y="4870902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948" y="4517073"/>
            <a:ext cx="10918104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9"/>
              </a:lnSpc>
            </a:pPr>
            <a:r>
              <a:rPr lang="en-US" sz="9399">
                <a:solidFill>
                  <a:srgbClr val="FFFFFF"/>
                </a:solidFill>
                <a:latin typeface="Lexend Deca"/>
              </a:rPr>
              <a:t>Analisis Data</a:t>
            </a:r>
          </a:p>
        </p:txBody>
      </p:sp>
      <p:sp>
        <p:nvSpPr>
          <p:cNvPr id="3" name="AutoShape 3"/>
          <p:cNvSpPr/>
          <p:nvPr/>
        </p:nvSpPr>
        <p:spPr>
          <a:xfrm>
            <a:off x="3170319" y="3670664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170319" y="6467040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9960" y="2614613"/>
            <a:ext cx="16089340" cy="581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Secara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umum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, data di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salah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satu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klinik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 di Surabaya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memberikan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informasi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2036D"/>
                </a:solidFill>
                <a:latin typeface="Open Sauce Bold"/>
              </a:rPr>
              <a:t>berikut</a:t>
            </a:r>
            <a:r>
              <a:rPr lang="en-US" sz="5000" dirty="0">
                <a:solidFill>
                  <a:srgbClr val="02036D"/>
                </a:solidFill>
                <a:latin typeface="Open Sauce Bold"/>
              </a:rPr>
              <a:t>:</a:t>
            </a:r>
          </a:p>
          <a:p>
            <a:pPr>
              <a:lnSpc>
                <a:spcPts val="6720"/>
              </a:lnSpc>
            </a:pPr>
            <a:endParaRPr lang="en-US" sz="5000" dirty="0">
              <a:solidFill>
                <a:srgbClr val="02036D"/>
              </a:solidFill>
              <a:latin typeface="Open Sauce Bold"/>
            </a:endParaRPr>
          </a:p>
          <a:p>
            <a:pPr marL="971556" lvl="1" indent="-485778">
              <a:lnSpc>
                <a:spcPts val="5400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Informasi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registrasi</a:t>
            </a:r>
            <a:endParaRPr lang="en-US" sz="4500" dirty="0">
              <a:solidFill>
                <a:srgbClr val="000000"/>
              </a:solidFill>
              <a:latin typeface="Open Sauce Light Bold"/>
            </a:endParaRPr>
          </a:p>
          <a:p>
            <a:pPr marL="971556" lvl="1" indent="-485778">
              <a:lnSpc>
                <a:spcPts val="5400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Umur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pasien</a:t>
            </a:r>
            <a:endParaRPr lang="en-US" sz="4500" dirty="0">
              <a:solidFill>
                <a:srgbClr val="000000"/>
              </a:solidFill>
              <a:latin typeface="Open Sauce Light Bold"/>
            </a:endParaRPr>
          </a:p>
          <a:p>
            <a:pPr marL="971556" lvl="1" indent="-485778">
              <a:lnSpc>
                <a:spcPts val="5400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Jenis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Kelamin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pasien</a:t>
            </a:r>
            <a:endParaRPr lang="en-US" sz="4500" dirty="0">
              <a:solidFill>
                <a:srgbClr val="000000"/>
              </a:solidFill>
              <a:latin typeface="Open Sauce Light Bold"/>
            </a:endParaRPr>
          </a:p>
          <a:p>
            <a:pPr marL="971556" lvl="1" indent="-485778">
              <a:lnSpc>
                <a:spcPts val="5400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Biaya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pengobatan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pasien</a:t>
            </a:r>
            <a:endParaRPr lang="en-US" sz="4500" dirty="0">
              <a:solidFill>
                <a:srgbClr val="000000"/>
              </a:solidFill>
              <a:latin typeface="Open Sauce Light Bold"/>
            </a:endParaRPr>
          </a:p>
          <a:p>
            <a:pPr marL="971556" lvl="1" indent="-485778">
              <a:lnSpc>
                <a:spcPts val="5400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Jenis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Open Sauce Light Bold"/>
              </a:rPr>
              <a:t>pelayanan</a:t>
            </a:r>
            <a:r>
              <a:rPr lang="en-US" sz="4500" dirty="0">
                <a:solidFill>
                  <a:srgbClr val="000000"/>
                </a:solidFill>
                <a:latin typeface="Open Sauce Light Bold"/>
              </a:rPr>
              <a:t> MRI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4702" y="3864611"/>
            <a:ext cx="12378596" cy="264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39"/>
              </a:lnSpc>
            </a:pPr>
            <a:r>
              <a:rPr lang="en-US" sz="9399">
                <a:solidFill>
                  <a:srgbClr val="FFFFFF"/>
                </a:solidFill>
                <a:latin typeface="Lexend Deca"/>
              </a:rPr>
              <a:t>Data Cleaning (Pembersihan Data)</a:t>
            </a:r>
          </a:p>
        </p:txBody>
      </p:sp>
      <p:sp>
        <p:nvSpPr>
          <p:cNvPr id="3" name="AutoShape 3"/>
          <p:cNvSpPr/>
          <p:nvPr/>
        </p:nvSpPr>
        <p:spPr>
          <a:xfrm>
            <a:off x="3170319" y="3670664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170319" y="6982155"/>
            <a:ext cx="1194736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1725</Words>
  <Application>Microsoft Office PowerPoint</Application>
  <PresentationFormat>Custom</PresentationFormat>
  <Paragraphs>313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Cambria Math</vt:lpstr>
      <vt:lpstr>Calibri</vt:lpstr>
      <vt:lpstr>Open Sans Light</vt:lpstr>
      <vt:lpstr>Open Sauce Light Bold</vt:lpstr>
      <vt:lpstr>Open Sauce</vt:lpstr>
      <vt:lpstr>Arimo Bold</vt:lpstr>
      <vt:lpstr>Arimo</vt:lpstr>
      <vt:lpstr>Open Sauce SemiBold</vt:lpstr>
      <vt:lpstr>Lexend Deca</vt:lpstr>
      <vt:lpstr>Open Sans Light Bold</vt:lpstr>
      <vt:lpstr>Open Sauce Light</vt:lpstr>
      <vt:lpstr>Open Sauce Bold</vt:lpstr>
      <vt:lpstr>Lexend Deca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subheading</dc:title>
  <cp:lastModifiedBy>acer</cp:lastModifiedBy>
  <cp:revision>14</cp:revision>
  <dcterms:created xsi:type="dcterms:W3CDTF">2006-08-16T00:00:00Z</dcterms:created>
  <dcterms:modified xsi:type="dcterms:W3CDTF">2022-03-31T10:11:23Z</dcterms:modified>
  <dc:identifier>DAE7qwpeBLc</dc:identifier>
</cp:coreProperties>
</file>